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77" r:id="rId5"/>
    <p:sldId id="260"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61" r:id="rId2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89" d="100"/>
          <a:sy n="89" d="100"/>
        </p:scale>
        <p:origin x="163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23/04/2015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23/04/2015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23/04/2015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23/04/2015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23/04/2015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23/04/2015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23/04/2015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23/04/2015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23/04/2015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23/04/2015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
        <p:nvSpPr>
          <p:cNvPr id="8" name="Title 1"/>
          <p:cNvSpPr>
            <a:spLocks noGrp="1"/>
          </p:cNvSpPr>
          <p:nvPr>
            <p:ph type="ctrTitle"/>
          </p:nvPr>
        </p:nvSpPr>
        <p:spPr>
          <a:xfrm>
            <a:off x="1120080" y="1388369"/>
            <a:ext cx="7772400" cy="744488"/>
          </a:xfrm>
        </p:spPr>
        <p:txBody>
          <a:bodyPr>
            <a:normAutofit fontScale="90000"/>
          </a:bodyPr>
          <a:lstStyle/>
          <a:p>
            <a:pPr rtl="1"/>
            <a:r>
              <a:rPr lang="ar-KW" sz="4200" b="1" dirty="0" smtClean="0">
                <a:solidFill>
                  <a:srgbClr val="8C8A26"/>
                </a:solidFill>
                <a:cs typeface="+mn-cs"/>
              </a:rPr>
              <a:t>ورشة عمل</a:t>
            </a:r>
            <a:r>
              <a:rPr lang="en-US" sz="4800" b="1" dirty="0" smtClean="0">
                <a:solidFill>
                  <a:srgbClr val="8C8A26"/>
                </a:solidFill>
                <a:cs typeface="+mn-cs"/>
              </a:rPr>
              <a:t/>
            </a:r>
            <a:br>
              <a:rPr lang="en-US" sz="4800" b="1" dirty="0" smtClean="0">
                <a:solidFill>
                  <a:srgbClr val="8C8A26"/>
                </a:solidFill>
                <a:cs typeface="+mn-cs"/>
              </a:rPr>
            </a:br>
            <a:endParaRPr lang="en-GB" sz="4800" dirty="0">
              <a:cs typeface="+mn-cs"/>
            </a:endParaRPr>
          </a:p>
        </p:txBody>
      </p:sp>
      <p:sp>
        <p:nvSpPr>
          <p:cNvPr id="9" name="Subtitle 2"/>
          <p:cNvSpPr>
            <a:spLocks noGrp="1"/>
          </p:cNvSpPr>
          <p:nvPr>
            <p:ph type="subTitle" idx="1"/>
          </p:nvPr>
        </p:nvSpPr>
        <p:spPr>
          <a:xfrm>
            <a:off x="1843608" y="1988840"/>
            <a:ext cx="6400800" cy="2904728"/>
          </a:xfrm>
        </p:spPr>
        <p:txBody>
          <a:bodyPr>
            <a:noAutofit/>
          </a:bodyPr>
          <a:lstStyle/>
          <a:p>
            <a:r>
              <a:rPr lang="ar-KW" sz="4200" b="1" dirty="0" smtClean="0">
                <a:solidFill>
                  <a:srgbClr val="1F497D"/>
                </a:solidFill>
              </a:rPr>
              <a:t>المعلومات الجوهرية وآلية الإفصاح عنها </a:t>
            </a:r>
            <a:endParaRPr lang="ar-KW" sz="4200" b="1" dirty="0">
              <a:solidFill>
                <a:srgbClr val="1F497D"/>
              </a:solidFill>
            </a:endParaRPr>
          </a:p>
          <a:p>
            <a:r>
              <a:rPr lang="ar-KW" sz="4200" b="1" dirty="0" smtClean="0">
                <a:solidFill>
                  <a:srgbClr val="1F497D"/>
                </a:solidFill>
              </a:rPr>
              <a:t>جاسم يوسف الدريس</a:t>
            </a:r>
            <a:endParaRPr lang="ar-KW" sz="4200" b="1" dirty="0">
              <a:solidFill>
                <a:srgbClr val="1F497D"/>
              </a:solidFill>
            </a:endParaRPr>
          </a:p>
          <a:p>
            <a:r>
              <a:rPr lang="ar-KW" sz="4200" b="1" dirty="0">
                <a:solidFill>
                  <a:srgbClr val="1F497D"/>
                </a:solidFill>
              </a:rPr>
              <a:t>إدارة الإفصاح</a:t>
            </a:r>
          </a:p>
          <a:p>
            <a:r>
              <a:rPr lang="ar-KW" sz="4200" b="1" dirty="0" smtClean="0">
                <a:solidFill>
                  <a:srgbClr val="1F497D"/>
                </a:solidFill>
              </a:rPr>
              <a:t>28 ابريل 2015 </a:t>
            </a:r>
            <a:endParaRPr lang="ar-KW" sz="4200" b="1" dirty="0" smtClean="0">
              <a:solidFill>
                <a:srgbClr val="1F497D"/>
              </a:solidFill>
            </a:endParaRP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0956" y="445325"/>
            <a:ext cx="5660901" cy="786408"/>
          </a:xfrm>
        </p:spPr>
        <p:txBody>
          <a:bodyPr>
            <a:noAutofit/>
          </a:bodyPr>
          <a:lstStyle/>
          <a:p>
            <a:pPr lvl="0" algn="just" rtl="1" fontAlgn="base">
              <a:spcAft>
                <a:spcPct val="0"/>
              </a:spcAft>
            </a:pPr>
            <a:r>
              <a:rPr lang="ar-KW" sz="3400" b="1" dirty="0" smtClean="0">
                <a:solidFill>
                  <a:schemeClr val="tx2"/>
                </a:solidFill>
                <a:latin typeface="Sakkal Majalla" pitchFamily="2" charset="-78"/>
                <a:cs typeface="+mn-cs"/>
              </a:rPr>
              <a:t>نبذة عن تعليمات الهيئة بشأن الإفصاح عن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30063" y="1556792"/>
            <a:ext cx="8229600" cy="4425355"/>
          </a:xfrm>
        </p:spPr>
        <p:txBody>
          <a:bodyPr>
            <a:noAutofit/>
          </a:bodyPr>
          <a:lstStyle/>
          <a:p>
            <a:pPr marL="0" lvl="0" indent="0" algn="r" rtl="1" fontAlgn="base">
              <a:spcBef>
                <a:spcPts val="600"/>
              </a:spcBef>
              <a:spcAft>
                <a:spcPts val="600"/>
              </a:spcAft>
              <a:buNone/>
            </a:pPr>
            <a:r>
              <a:rPr lang="ar-KW" sz="2400" b="1" u="sng" dirty="0" smtClean="0">
                <a:solidFill>
                  <a:schemeClr val="tx2"/>
                </a:solidFill>
              </a:rPr>
              <a:t>نشاط التداول غير الاعتيادي:</a:t>
            </a:r>
            <a:endParaRPr lang="en-US" sz="2400" b="1" u="sng" dirty="0">
              <a:solidFill>
                <a:schemeClr val="tx2"/>
              </a:solidFill>
            </a:endParaRPr>
          </a:p>
          <a:p>
            <a:pPr marL="0" lvl="0" indent="0" algn="just" rtl="1">
              <a:spcBef>
                <a:spcPts val="600"/>
              </a:spcBef>
              <a:spcAft>
                <a:spcPts val="600"/>
              </a:spcAft>
              <a:buNone/>
            </a:pPr>
            <a:r>
              <a:rPr lang="ar-KW" sz="2400" b="1" dirty="0" smtClean="0"/>
              <a:t>عند حدوث نشاط تداول غير اعتيادي على سهم المصدر فإنه </a:t>
            </a:r>
            <a:r>
              <a:rPr lang="ar-KW" sz="2400" b="1" dirty="0"/>
              <a:t>يستوجب </a:t>
            </a:r>
            <a:r>
              <a:rPr lang="ar-KW" sz="2400" b="1" dirty="0" smtClean="0"/>
              <a:t>عليه تحديد أسباب هذا التداول و الإفصاح للهيئة والسوق على النحو التالي:</a:t>
            </a:r>
          </a:p>
          <a:p>
            <a:pPr algn="just" rtl="1">
              <a:spcBef>
                <a:spcPts val="600"/>
              </a:spcBef>
              <a:spcAft>
                <a:spcPts val="600"/>
              </a:spcAft>
            </a:pPr>
            <a:r>
              <a:rPr lang="ar-KW" sz="2400" b="1" dirty="0" smtClean="0">
                <a:solidFill>
                  <a:schemeClr val="tx2"/>
                </a:solidFill>
              </a:rPr>
              <a:t>إعادة </a:t>
            </a:r>
            <a:r>
              <a:rPr lang="ar-KW" sz="2400" b="1" dirty="0">
                <a:solidFill>
                  <a:schemeClr val="tx2"/>
                </a:solidFill>
              </a:rPr>
              <a:t>الإفصاح عن معلومة جوهرية سابقة تم الإفصاح عنها أدت إلى التداول غير </a:t>
            </a:r>
            <a:r>
              <a:rPr lang="ar-KW" sz="2400" b="1" dirty="0" smtClean="0">
                <a:solidFill>
                  <a:schemeClr val="tx2"/>
                </a:solidFill>
              </a:rPr>
              <a:t>الاعتيادي. </a:t>
            </a:r>
          </a:p>
          <a:p>
            <a:pPr algn="just" rtl="1">
              <a:spcBef>
                <a:spcPts val="600"/>
              </a:spcBef>
              <a:spcAft>
                <a:spcPts val="600"/>
              </a:spcAft>
            </a:pPr>
            <a:r>
              <a:rPr lang="ar-KW" sz="2400" b="1" dirty="0" smtClean="0">
                <a:solidFill>
                  <a:srgbClr val="1F497D"/>
                </a:solidFill>
              </a:rPr>
              <a:t>إصدار </a:t>
            </a:r>
            <a:r>
              <a:rPr lang="ar-KW" sz="2400" b="1" dirty="0">
                <a:solidFill>
                  <a:srgbClr val="1F497D"/>
                </a:solidFill>
              </a:rPr>
              <a:t>تعقيب على تكهنات أو أخبار أو شائعات أو معلومات متداولة </a:t>
            </a:r>
            <a:r>
              <a:rPr lang="ar-KW" sz="2400" b="1" dirty="0" smtClean="0">
                <a:solidFill>
                  <a:srgbClr val="1F497D"/>
                </a:solidFill>
              </a:rPr>
              <a:t>بشأنه.</a:t>
            </a:r>
          </a:p>
          <a:p>
            <a:pPr algn="just" rtl="1">
              <a:spcBef>
                <a:spcPts val="600"/>
              </a:spcBef>
              <a:spcAft>
                <a:spcPts val="600"/>
              </a:spcAft>
            </a:pPr>
            <a:r>
              <a:rPr lang="ar-KW" sz="2400" b="1" dirty="0" smtClean="0">
                <a:solidFill>
                  <a:srgbClr val="1F497D"/>
                </a:solidFill>
              </a:rPr>
              <a:t>الإفصاح </a:t>
            </a:r>
            <a:r>
              <a:rPr lang="ar-KW" sz="2400" b="1" dirty="0">
                <a:solidFill>
                  <a:srgbClr val="1F497D"/>
                </a:solidFill>
              </a:rPr>
              <a:t>عن معلومة جوهرية لم يسبق أن قام المصدر بالإفصاح </a:t>
            </a:r>
            <a:r>
              <a:rPr lang="ar-KW" sz="2400" b="1" dirty="0" smtClean="0">
                <a:solidFill>
                  <a:srgbClr val="1F497D"/>
                </a:solidFill>
              </a:rPr>
              <a:t>عنها.</a:t>
            </a:r>
          </a:p>
          <a:p>
            <a:pPr algn="just" rtl="1">
              <a:spcBef>
                <a:spcPts val="600"/>
              </a:spcBef>
              <a:spcAft>
                <a:spcPts val="600"/>
              </a:spcAft>
            </a:pPr>
            <a:r>
              <a:rPr lang="ar-KW" sz="2400" b="1" dirty="0" smtClean="0">
                <a:solidFill>
                  <a:schemeClr val="tx2"/>
                </a:solidFill>
              </a:rPr>
              <a:t>إصدار </a:t>
            </a:r>
            <a:r>
              <a:rPr lang="ar-KW" sz="2400" b="1" dirty="0">
                <a:solidFill>
                  <a:schemeClr val="tx2"/>
                </a:solidFill>
              </a:rPr>
              <a:t>إعلان عام </a:t>
            </a:r>
            <a:r>
              <a:rPr lang="ar-KW" sz="2400" b="1" dirty="0" smtClean="0">
                <a:solidFill>
                  <a:schemeClr val="tx2"/>
                </a:solidFill>
              </a:rPr>
              <a:t>بأنه </a:t>
            </a:r>
            <a:r>
              <a:rPr lang="ar-KW" sz="2400" b="1" dirty="0">
                <a:solidFill>
                  <a:schemeClr val="tx2"/>
                </a:solidFill>
              </a:rPr>
              <a:t>لم تطرأ تطورات حدثت مؤخراً من شأنها التأثير على المصدر </a:t>
            </a:r>
            <a:r>
              <a:rPr lang="ar-KW" sz="2400" b="1" dirty="0" smtClean="0">
                <a:solidFill>
                  <a:schemeClr val="tx2"/>
                </a:solidFill>
              </a:rPr>
              <a:t>إن </a:t>
            </a:r>
            <a:r>
              <a:rPr lang="ar-KW" sz="2400" b="1" dirty="0">
                <a:solidFill>
                  <a:schemeClr val="tx2"/>
                </a:solidFill>
              </a:rPr>
              <a:t>كان المصدر غير قادر على تحديد </a:t>
            </a:r>
            <a:r>
              <a:rPr lang="ar-KW" sz="2400" b="1" dirty="0" smtClean="0">
                <a:solidFill>
                  <a:schemeClr val="tx2"/>
                </a:solidFill>
              </a:rPr>
              <a:t>سبب التداول غير الاعتيادي.</a:t>
            </a:r>
            <a:endParaRPr lang="en-US" sz="2400" b="1"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059832" y="1412776"/>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3681430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294" y="513777"/>
            <a:ext cx="5112568" cy="677376"/>
          </a:xfrm>
        </p:spPr>
        <p:txBody>
          <a:bodyPr>
            <a:noAutofit/>
          </a:bodyPr>
          <a:lstStyle/>
          <a:p>
            <a:pPr lvl="0" algn="justLow" rtl="1" fontAlgn="base">
              <a:spcAft>
                <a:spcPct val="0"/>
              </a:spcAft>
            </a:pPr>
            <a:r>
              <a:rPr lang="ar-KW" sz="3400" b="1" dirty="0" smtClean="0">
                <a:solidFill>
                  <a:schemeClr val="tx2"/>
                </a:solidFill>
                <a:latin typeface="Sakkal Majalla" pitchFamily="2" charset="-78"/>
                <a:cs typeface="+mn-cs"/>
              </a:rPr>
              <a:t>نبذة عن تعليمات الهيئة بشأن الإفصاح عن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395536" y="1689666"/>
            <a:ext cx="8496944" cy="4464496"/>
          </a:xfrm>
        </p:spPr>
        <p:txBody>
          <a:bodyPr>
            <a:normAutofit fontScale="25000" lnSpcReduction="20000"/>
          </a:bodyPr>
          <a:lstStyle/>
          <a:p>
            <a:pPr marL="0" lvl="0" indent="0" algn="r" rtl="1" fontAlgn="base">
              <a:lnSpc>
                <a:spcPct val="120000"/>
              </a:lnSpc>
              <a:spcBef>
                <a:spcPts val="0"/>
              </a:spcBef>
              <a:buNone/>
            </a:pPr>
            <a:r>
              <a:rPr lang="ar-KW" sz="8400" b="1" u="sng" dirty="0" smtClean="0">
                <a:solidFill>
                  <a:schemeClr val="tx2"/>
                </a:solidFill>
              </a:rPr>
              <a:t>آلية الإفصاح عن المعلومات الجوهرية:</a:t>
            </a:r>
            <a:endParaRPr lang="en-US" sz="8400" b="1" u="sng" dirty="0">
              <a:solidFill>
                <a:schemeClr val="tx2"/>
              </a:solidFill>
            </a:endParaRPr>
          </a:p>
          <a:p>
            <a:pPr marL="0" lvl="0" indent="0" algn="just" rtl="1">
              <a:lnSpc>
                <a:spcPct val="120000"/>
              </a:lnSpc>
              <a:spcBef>
                <a:spcPts val="0"/>
              </a:spcBef>
              <a:buNone/>
            </a:pPr>
            <a:r>
              <a:rPr lang="ar-KW" sz="8400" b="1" dirty="0" smtClean="0">
                <a:solidFill>
                  <a:prstClr val="black"/>
                </a:solidFill>
              </a:rPr>
              <a:t>يتعين </a:t>
            </a:r>
            <a:r>
              <a:rPr lang="ar-KW" sz="8400" b="1" dirty="0">
                <a:solidFill>
                  <a:prstClr val="black"/>
                </a:solidFill>
              </a:rPr>
              <a:t>على المصدر الإفصاح بمخاطبة الهيئة و البورصة بالإعلان المتضمن للمعلومة المراد الإفصاح </a:t>
            </a:r>
            <a:r>
              <a:rPr lang="ar-KW" sz="8400" b="1" dirty="0" smtClean="0">
                <a:solidFill>
                  <a:prstClr val="black"/>
                </a:solidFill>
              </a:rPr>
              <a:t>عنها ، مع مراعاة الآتي عند إعداد الإعلان:</a:t>
            </a:r>
          </a:p>
          <a:p>
            <a:pPr marL="285750" lvl="0" indent="-285750" algn="r" rtl="1">
              <a:lnSpc>
                <a:spcPct val="120000"/>
              </a:lnSpc>
              <a:spcBef>
                <a:spcPts val="0"/>
              </a:spcBef>
              <a:buFontTx/>
              <a:buChar char="-"/>
            </a:pPr>
            <a:r>
              <a:rPr lang="ar-KW" sz="8400" b="1" dirty="0">
                <a:solidFill>
                  <a:schemeClr val="tx2"/>
                </a:solidFill>
              </a:rPr>
              <a:t>أن يكون </a:t>
            </a:r>
            <a:r>
              <a:rPr lang="ar-KW" sz="8400" b="1" dirty="0" smtClean="0">
                <a:solidFill>
                  <a:schemeClr val="tx2"/>
                </a:solidFill>
              </a:rPr>
              <a:t>واقعياً وواضحاً وعادلاً.</a:t>
            </a:r>
            <a:endParaRPr lang="ar-KW" sz="8400" b="1" dirty="0">
              <a:solidFill>
                <a:schemeClr val="tx2"/>
              </a:solidFill>
            </a:endParaRPr>
          </a:p>
          <a:p>
            <a:pPr marL="285750" lvl="0" indent="-285750" algn="r" rtl="1">
              <a:lnSpc>
                <a:spcPct val="120000"/>
              </a:lnSpc>
              <a:spcBef>
                <a:spcPts val="0"/>
              </a:spcBef>
              <a:buFontTx/>
              <a:buChar char="-"/>
            </a:pPr>
            <a:r>
              <a:rPr lang="ar-KW" sz="8400" b="1" dirty="0">
                <a:solidFill>
                  <a:schemeClr val="tx2"/>
                </a:solidFill>
              </a:rPr>
              <a:t>أن يحتوي على قدر كافي من المعلومات والبيانات.</a:t>
            </a:r>
          </a:p>
          <a:p>
            <a:pPr marL="285750" lvl="0" indent="-285750" algn="r" rtl="1">
              <a:lnSpc>
                <a:spcPct val="120000"/>
              </a:lnSpc>
              <a:spcBef>
                <a:spcPts val="0"/>
              </a:spcBef>
              <a:buFontTx/>
              <a:buChar char="-"/>
            </a:pPr>
            <a:r>
              <a:rPr lang="ar-KW" sz="8400" b="1" dirty="0">
                <a:solidFill>
                  <a:schemeClr val="tx2"/>
                </a:solidFill>
              </a:rPr>
              <a:t>تجنب حذف الحقائق أو تجاهلها.</a:t>
            </a:r>
          </a:p>
          <a:p>
            <a:pPr marL="285750" lvl="0" indent="-285750" algn="r" rtl="1">
              <a:lnSpc>
                <a:spcPct val="120000"/>
              </a:lnSpc>
              <a:spcBef>
                <a:spcPts val="0"/>
              </a:spcBef>
              <a:buFontTx/>
              <a:buChar char="-"/>
            </a:pPr>
            <a:r>
              <a:rPr lang="ar-KW" sz="8400" b="1" dirty="0" smtClean="0">
                <a:solidFill>
                  <a:schemeClr val="tx2"/>
                </a:solidFill>
              </a:rPr>
              <a:t>عدم عرض التوقعات الإيجابية للمعلومة على أنها مؤكدة </a:t>
            </a:r>
            <a:r>
              <a:rPr lang="ar-KW" sz="8400" b="1" dirty="0">
                <a:solidFill>
                  <a:schemeClr val="tx2"/>
                </a:solidFill>
              </a:rPr>
              <a:t>، </a:t>
            </a:r>
            <a:r>
              <a:rPr lang="ar-KW" sz="8400" b="1" dirty="0" smtClean="0">
                <a:solidFill>
                  <a:schemeClr val="tx2"/>
                </a:solidFill>
              </a:rPr>
              <a:t>مع عرض التوقعات معززة بأسس </a:t>
            </a:r>
            <a:r>
              <a:rPr lang="ar-KW" sz="8400" b="1" dirty="0">
                <a:solidFill>
                  <a:schemeClr val="tx2"/>
                </a:solidFill>
              </a:rPr>
              <a:t>واقعية كافية.</a:t>
            </a:r>
          </a:p>
          <a:p>
            <a:pPr marL="285750" lvl="0" indent="-285750" algn="r" rtl="1">
              <a:lnSpc>
                <a:spcPct val="120000"/>
              </a:lnSpc>
              <a:spcBef>
                <a:spcPts val="0"/>
              </a:spcBef>
              <a:buFontTx/>
              <a:buChar char="-"/>
            </a:pPr>
            <a:r>
              <a:rPr lang="ar-KW" sz="8400" b="1" dirty="0">
                <a:solidFill>
                  <a:schemeClr val="tx2"/>
                </a:solidFill>
              </a:rPr>
              <a:t>تجنب </a:t>
            </a:r>
            <a:r>
              <a:rPr lang="ar-KW" sz="8400" b="1" dirty="0" smtClean="0">
                <a:solidFill>
                  <a:schemeClr val="tx2"/>
                </a:solidFill>
              </a:rPr>
              <a:t>استخدام </a:t>
            </a:r>
            <a:r>
              <a:rPr lang="ar-KW" sz="8400" b="1" dirty="0">
                <a:solidFill>
                  <a:schemeClr val="tx2"/>
                </a:solidFill>
              </a:rPr>
              <a:t>المصطلحات الترويجية.</a:t>
            </a:r>
          </a:p>
          <a:p>
            <a:pPr marL="285750" lvl="0" indent="-285750" algn="r" rtl="1">
              <a:lnSpc>
                <a:spcPct val="120000"/>
              </a:lnSpc>
              <a:spcBef>
                <a:spcPts val="0"/>
              </a:spcBef>
              <a:buFontTx/>
              <a:buChar char="-"/>
            </a:pPr>
            <a:r>
              <a:rPr lang="ar-KW" sz="8400" b="1" dirty="0">
                <a:solidFill>
                  <a:schemeClr val="tx2"/>
                </a:solidFill>
              </a:rPr>
              <a:t>تجنب الإفراط في </a:t>
            </a:r>
            <a:r>
              <a:rPr lang="ar-KW" sz="8400" b="1" dirty="0" smtClean="0">
                <a:solidFill>
                  <a:schemeClr val="tx2"/>
                </a:solidFill>
              </a:rPr>
              <a:t>استخدام </a:t>
            </a:r>
            <a:r>
              <a:rPr lang="ar-KW" sz="8400" b="1" dirty="0">
                <a:solidFill>
                  <a:schemeClr val="tx2"/>
                </a:solidFill>
              </a:rPr>
              <a:t>المصطلحات التقنية.</a:t>
            </a:r>
          </a:p>
          <a:p>
            <a:pPr marL="285750" lvl="0" indent="-285750" algn="r" rtl="1">
              <a:lnSpc>
                <a:spcPct val="120000"/>
              </a:lnSpc>
              <a:spcBef>
                <a:spcPts val="0"/>
              </a:spcBef>
              <a:buFontTx/>
              <a:buChar char="-"/>
            </a:pPr>
            <a:r>
              <a:rPr lang="ar-KW" sz="8400" b="1" dirty="0">
                <a:solidFill>
                  <a:schemeClr val="tx2"/>
                </a:solidFill>
              </a:rPr>
              <a:t>ذكر الأثر المتوقع للمعلومة الجوهرية على الوضع المالي للشركة.</a:t>
            </a:r>
          </a:p>
          <a:p>
            <a:pPr marL="285750" lvl="0" indent="-285750" algn="r" rtl="1">
              <a:lnSpc>
                <a:spcPct val="120000"/>
              </a:lnSpc>
              <a:spcBef>
                <a:spcPts val="0"/>
              </a:spcBef>
              <a:buFontTx/>
              <a:buChar char="-"/>
            </a:pPr>
            <a:r>
              <a:rPr lang="ar-KW" sz="8400" b="1" dirty="0">
                <a:solidFill>
                  <a:schemeClr val="tx2"/>
                </a:solidFill>
              </a:rPr>
              <a:t>إعداد الإعلان من موظفين لديهم إطلاع و دراية بالمواضيع التي سيتم الإفصاح </a:t>
            </a:r>
            <a:r>
              <a:rPr lang="ar-KW" sz="8400" b="1" dirty="0" smtClean="0">
                <a:solidFill>
                  <a:schemeClr val="tx2"/>
                </a:solidFill>
              </a:rPr>
              <a:t>عنها</a:t>
            </a:r>
            <a:r>
              <a:rPr lang="ar-KW" sz="8400" b="1" dirty="0">
                <a:solidFill>
                  <a:schemeClr val="tx2"/>
                </a:solidFill>
              </a:rPr>
              <a:t>.</a:t>
            </a:r>
            <a:endParaRPr lang="ar-KW" sz="8400" b="1" dirty="0" smtClean="0">
              <a:solidFill>
                <a:schemeClr val="tx2"/>
              </a:solidFill>
            </a:endParaRPr>
          </a:p>
          <a:p>
            <a:pPr marL="0" lvl="0" indent="0" algn="just" rtl="1">
              <a:lnSpc>
                <a:spcPct val="150000"/>
              </a:lnSpc>
              <a:buNone/>
            </a:pPr>
            <a:endParaRPr lang="ar-KW" sz="3800" dirty="0">
              <a:solidFill>
                <a:prstClr val="black"/>
              </a:solidFill>
              <a:cs typeface="mohammad bold art 1" pitchFamily="2" charset="-78"/>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484784"/>
            <a:ext cx="532859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2429070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332656"/>
            <a:ext cx="5410943" cy="868958"/>
          </a:xfrm>
        </p:spPr>
        <p:txBody>
          <a:bodyPr>
            <a:normAutofit fontScale="90000"/>
          </a:bodyPr>
          <a:lstStyle/>
          <a:p>
            <a:pPr lvl="0" algn="justLow" rtl="1" fontAlgn="base">
              <a:spcAft>
                <a:spcPct val="0"/>
              </a:spcAft>
            </a:pPr>
            <a:r>
              <a:rPr lang="ar-KW" sz="3600" b="1" dirty="0" smtClean="0">
                <a:solidFill>
                  <a:schemeClr val="tx2"/>
                </a:solidFill>
                <a:latin typeface="Sakkal Majalla" pitchFamily="2" charset="-78"/>
                <a:cs typeface="+mn-cs"/>
              </a:rPr>
              <a:t>نبذة عن تعليمات الهيئة بشأن الإفصاح عن المعلومات الجوهرية</a:t>
            </a:r>
            <a:endParaRPr lang="en-US" sz="36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65689" y="1556792"/>
            <a:ext cx="8229600" cy="3964593"/>
          </a:xfrm>
        </p:spPr>
        <p:txBody>
          <a:bodyPr>
            <a:normAutofit/>
          </a:bodyPr>
          <a:lstStyle/>
          <a:p>
            <a:pPr marL="0" lvl="0" indent="0" algn="justLow" rtl="1" fontAlgn="base">
              <a:spcBef>
                <a:spcPct val="0"/>
              </a:spcBef>
              <a:spcAft>
                <a:spcPts val="600"/>
              </a:spcAft>
              <a:buNone/>
            </a:pPr>
            <a:r>
              <a:rPr lang="ar-KW" sz="2400" b="1" u="sng" dirty="0" smtClean="0">
                <a:solidFill>
                  <a:schemeClr val="tx2"/>
                </a:solidFill>
              </a:rPr>
              <a:t>نشر المعلومات على الموقع الإلكتروني:</a:t>
            </a:r>
            <a:endParaRPr lang="en-US" sz="2400" b="1" u="sng" dirty="0">
              <a:solidFill>
                <a:schemeClr val="tx2"/>
              </a:solidFill>
            </a:endParaRPr>
          </a:p>
          <a:p>
            <a:pPr algn="justLow" rtl="1">
              <a:lnSpc>
                <a:spcPct val="150000"/>
              </a:lnSpc>
            </a:pPr>
            <a:r>
              <a:rPr lang="ar-KW" sz="2400" b="1" dirty="0" smtClean="0">
                <a:solidFill>
                  <a:schemeClr val="tx2"/>
                </a:solidFill>
              </a:rPr>
              <a:t>على </a:t>
            </a:r>
            <a:r>
              <a:rPr lang="ar-KW" sz="2400" b="1" dirty="0">
                <a:solidFill>
                  <a:schemeClr val="tx2"/>
                </a:solidFill>
              </a:rPr>
              <a:t>المصدر </a:t>
            </a:r>
            <a:r>
              <a:rPr lang="ar-KW" sz="2400" b="1" dirty="0" smtClean="0">
                <a:solidFill>
                  <a:schemeClr val="tx2"/>
                </a:solidFill>
              </a:rPr>
              <a:t>نشر الإفصاحات عن المعلومات </a:t>
            </a:r>
            <a:r>
              <a:rPr lang="ar-KW" sz="2400" b="1" dirty="0">
                <a:solidFill>
                  <a:schemeClr val="tx2"/>
                </a:solidFill>
              </a:rPr>
              <a:t>الجوهرية المتعلقة </a:t>
            </a:r>
            <a:r>
              <a:rPr lang="ar-KW" sz="2400" b="1" dirty="0" smtClean="0">
                <a:solidFill>
                  <a:schemeClr val="tx2"/>
                </a:solidFill>
              </a:rPr>
              <a:t>به على </a:t>
            </a:r>
            <a:r>
              <a:rPr lang="ar-KW" sz="2400" b="1" dirty="0">
                <a:solidFill>
                  <a:schemeClr val="tx2"/>
                </a:solidFill>
              </a:rPr>
              <a:t>موقعه الإلكتروني بحلول نهاية ذات يوم العمل الذي قام خلاله بهذا </a:t>
            </a:r>
            <a:r>
              <a:rPr lang="ar-KW" sz="2400" b="1" dirty="0" smtClean="0">
                <a:solidFill>
                  <a:schemeClr val="tx2"/>
                </a:solidFill>
              </a:rPr>
              <a:t>الإفصاح.</a:t>
            </a:r>
          </a:p>
          <a:p>
            <a:pPr algn="justLow" rtl="1">
              <a:lnSpc>
                <a:spcPct val="150000"/>
              </a:lnSpc>
            </a:pPr>
            <a:r>
              <a:rPr lang="ar-KW" sz="2400" b="1" dirty="0" smtClean="0">
                <a:solidFill>
                  <a:schemeClr val="tx2"/>
                </a:solidFill>
              </a:rPr>
              <a:t>الاحتفاظ </a:t>
            </a:r>
            <a:r>
              <a:rPr lang="ar-KW" sz="2400" b="1" dirty="0">
                <a:solidFill>
                  <a:schemeClr val="tx2"/>
                </a:solidFill>
              </a:rPr>
              <a:t>بأرشيف على موقعه الإلكتروني لكافة </a:t>
            </a:r>
            <a:r>
              <a:rPr lang="ar-KW" sz="2400" b="1" dirty="0" err="1" smtClean="0">
                <a:solidFill>
                  <a:schemeClr val="tx2"/>
                </a:solidFill>
              </a:rPr>
              <a:t>الإفصاحات</a:t>
            </a:r>
            <a:r>
              <a:rPr lang="ar-KW" sz="2400" b="1" dirty="0" smtClean="0">
                <a:solidFill>
                  <a:schemeClr val="tx2"/>
                </a:solidFill>
              </a:rPr>
              <a:t> التي </a:t>
            </a:r>
            <a:r>
              <a:rPr lang="ar-KW" sz="2400" b="1" dirty="0">
                <a:solidFill>
                  <a:schemeClr val="tx2"/>
                </a:solidFill>
              </a:rPr>
              <a:t>قام </a:t>
            </a:r>
            <a:r>
              <a:rPr lang="ar-KW" sz="2400" b="1" dirty="0" smtClean="0">
                <a:solidFill>
                  <a:schemeClr val="tx2"/>
                </a:solidFill>
              </a:rPr>
              <a:t>بها.</a:t>
            </a:r>
          </a:p>
          <a:p>
            <a:pPr algn="justLow" rtl="1">
              <a:lnSpc>
                <a:spcPct val="150000"/>
              </a:lnSpc>
            </a:pPr>
            <a:r>
              <a:rPr lang="ar-KW" sz="2400" b="1" dirty="0" smtClean="0">
                <a:solidFill>
                  <a:schemeClr val="tx2"/>
                </a:solidFill>
              </a:rPr>
              <a:t>عدم الإفصاح عن </a:t>
            </a:r>
            <a:r>
              <a:rPr lang="ar-KW" sz="2400" b="1" dirty="0">
                <a:solidFill>
                  <a:schemeClr val="tx2"/>
                </a:solidFill>
              </a:rPr>
              <a:t>معلومات جوهرية من خلال الموقع الإلكتروني قبل صدور </a:t>
            </a:r>
            <a:r>
              <a:rPr lang="ar-KW" sz="2400" b="1" dirty="0" smtClean="0">
                <a:solidFill>
                  <a:schemeClr val="tx2"/>
                </a:solidFill>
              </a:rPr>
              <a:t>الإفصاح في </a:t>
            </a:r>
            <a:r>
              <a:rPr lang="ar-KW" sz="2400" b="1" dirty="0">
                <a:solidFill>
                  <a:schemeClr val="tx2"/>
                </a:solidFill>
              </a:rPr>
              <a:t>موقع </a:t>
            </a:r>
            <a:r>
              <a:rPr lang="ar-KW" sz="2400" b="1" dirty="0" smtClean="0">
                <a:solidFill>
                  <a:schemeClr val="tx2"/>
                </a:solidFill>
              </a:rPr>
              <a:t>البورصة</a:t>
            </a:r>
            <a:r>
              <a:rPr lang="ar-KW" sz="2400" b="1" dirty="0">
                <a:solidFill>
                  <a:schemeClr val="tx2"/>
                </a:solidFill>
              </a:rPr>
              <a:t>.</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03848" y="1340768"/>
            <a:ext cx="554042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35608639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480677"/>
            <a:ext cx="5410943" cy="867446"/>
          </a:xfrm>
        </p:spPr>
        <p:txBody>
          <a:bodyPr>
            <a:noAutofit/>
          </a:bodyPr>
          <a:lstStyle/>
          <a:p>
            <a:pPr lvl="0" algn="justLow" rtl="1" fontAlgn="base">
              <a:spcAft>
                <a:spcPct val="0"/>
              </a:spcAft>
            </a:pPr>
            <a:r>
              <a:rPr lang="ar-KW" sz="3400" b="1" dirty="0" smtClean="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457200" y="1600200"/>
            <a:ext cx="8229600" cy="4525963"/>
          </a:xfrm>
        </p:spPr>
        <p:txBody>
          <a:bodyPr>
            <a:normAutofit/>
          </a:bodyPr>
          <a:lstStyle/>
          <a:p>
            <a:pPr marL="0" lvl="0" indent="0" algn="just" rtl="1">
              <a:lnSpc>
                <a:spcPct val="120000"/>
              </a:lnSpc>
              <a:spcBef>
                <a:spcPts val="0"/>
              </a:spcBef>
              <a:buNone/>
            </a:pPr>
            <a:r>
              <a:rPr lang="ar-KW" sz="2400" b="1" u="sng" dirty="0" smtClean="0">
                <a:solidFill>
                  <a:schemeClr val="tx2"/>
                </a:solidFill>
              </a:rPr>
              <a:t>الحالة: </a:t>
            </a:r>
            <a:r>
              <a:rPr lang="ar-KW" sz="2400" b="1" dirty="0" smtClean="0">
                <a:solidFill>
                  <a:schemeClr val="tx2"/>
                </a:solidFill>
              </a:rPr>
              <a:t>اطلاع الشركة على خبر أو شائعات تتعلق بها في وسائل الإعلام أو معلومات متداولة في أوساط المستثمرين من المرجح أن يكون لها تأثير على سعر الأسهم أو قرارات المستثمرين.</a:t>
            </a:r>
            <a:endParaRPr lang="ar-KW" sz="2400" b="1" dirty="0">
              <a:solidFill>
                <a:schemeClr val="tx2"/>
              </a:solidFill>
            </a:endParaRPr>
          </a:p>
          <a:p>
            <a:pPr marL="0" lvl="0" indent="0" algn="just" rtl="1">
              <a:lnSpc>
                <a:spcPct val="120000"/>
              </a:lnSpc>
              <a:spcBef>
                <a:spcPts val="0"/>
              </a:spcBef>
              <a:buNone/>
            </a:pPr>
            <a:r>
              <a:rPr lang="ar-KW" sz="2400" b="1" u="sng" dirty="0" smtClean="0">
                <a:solidFill>
                  <a:prstClr val="black"/>
                </a:solidFill>
              </a:rPr>
              <a:t>الإجراء المطلوب: </a:t>
            </a:r>
            <a:r>
              <a:rPr lang="ar-KW" sz="2400" dirty="0" smtClean="0">
                <a:solidFill>
                  <a:prstClr val="black"/>
                </a:solidFill>
              </a:rPr>
              <a:t>مخاطبة سوق الكويت للأوراق المالية </a:t>
            </a:r>
            <a:r>
              <a:rPr lang="ar-KW" sz="2400" dirty="0">
                <a:solidFill>
                  <a:prstClr val="black"/>
                </a:solidFill>
              </a:rPr>
              <a:t>بالتعقيب على الخبر في سوق الأوراق المالية من خلال النفي أو التأكيد أو التوضيح.</a:t>
            </a:r>
          </a:p>
          <a:p>
            <a:pPr marL="0" lvl="0" indent="0" algn="just" rtl="1">
              <a:lnSpc>
                <a:spcPct val="120000"/>
              </a:lnSpc>
              <a:spcBef>
                <a:spcPts val="0"/>
              </a:spcBef>
              <a:buNone/>
            </a:pPr>
            <a:endParaRPr lang="ar-KW" sz="600" b="1" dirty="0">
              <a:solidFill>
                <a:prstClr val="black"/>
              </a:solidFill>
            </a:endParaRPr>
          </a:p>
          <a:p>
            <a:pPr marL="0" lvl="0" indent="0" algn="just" rtl="1">
              <a:lnSpc>
                <a:spcPct val="120000"/>
              </a:lnSpc>
              <a:spcBef>
                <a:spcPts val="0"/>
              </a:spcBef>
              <a:buNone/>
            </a:pPr>
            <a:r>
              <a:rPr lang="ar-KW" sz="2400" b="1" u="sng" dirty="0" smtClean="0">
                <a:solidFill>
                  <a:schemeClr val="tx2"/>
                </a:solidFill>
              </a:rPr>
              <a:t>الحالة: </a:t>
            </a:r>
            <a:r>
              <a:rPr lang="ar-KW" sz="2400" b="1" dirty="0" smtClean="0">
                <a:solidFill>
                  <a:schemeClr val="tx2"/>
                </a:solidFill>
              </a:rPr>
              <a:t>حدوث نشاط غير اعتيادي في التداول في أسهم الشركة من ناحية حجم التداول أو سعر الأسهم.</a:t>
            </a:r>
            <a:endParaRPr lang="ar-KW" sz="2400" b="1" dirty="0">
              <a:solidFill>
                <a:schemeClr val="tx2"/>
              </a:solidFill>
            </a:endParaRPr>
          </a:p>
          <a:p>
            <a:pPr marL="0" lvl="0" indent="0" algn="just" rtl="1">
              <a:lnSpc>
                <a:spcPct val="120000"/>
              </a:lnSpc>
              <a:spcBef>
                <a:spcPts val="0"/>
              </a:spcBef>
              <a:buNone/>
            </a:pPr>
            <a:r>
              <a:rPr lang="ar-KW" sz="2400" b="1" u="sng" dirty="0" smtClean="0">
                <a:solidFill>
                  <a:prstClr val="black"/>
                </a:solidFill>
              </a:rPr>
              <a:t>الإجراء المطلوب: </a:t>
            </a:r>
            <a:r>
              <a:rPr lang="ar-KW" sz="2400" dirty="0" smtClean="0">
                <a:solidFill>
                  <a:prstClr val="black"/>
                </a:solidFill>
              </a:rPr>
              <a:t>مخاطبة سوق الكويت للأوراق المالية </a:t>
            </a:r>
            <a:r>
              <a:rPr lang="ar-KW" sz="2400" dirty="0">
                <a:solidFill>
                  <a:prstClr val="black"/>
                </a:solidFill>
              </a:rPr>
              <a:t>ل</a:t>
            </a:r>
            <a:r>
              <a:rPr lang="ar-KW" sz="2400" dirty="0" smtClean="0">
                <a:solidFill>
                  <a:prstClr val="black"/>
                </a:solidFill>
              </a:rPr>
              <a:t>لتعقيب و </a:t>
            </a:r>
            <a:r>
              <a:rPr lang="ar-KW" sz="2400" dirty="0">
                <a:solidFill>
                  <a:prstClr val="black"/>
                </a:solidFill>
              </a:rPr>
              <a:t>تحديد </a:t>
            </a:r>
            <a:r>
              <a:rPr lang="ar-KW" sz="2400" dirty="0" smtClean="0">
                <a:solidFill>
                  <a:prstClr val="black"/>
                </a:solidFill>
              </a:rPr>
              <a:t>أسباب ذلك النشاط غير  </a:t>
            </a:r>
            <a:r>
              <a:rPr lang="ar-KW" sz="2400" dirty="0" err="1" smtClean="0">
                <a:solidFill>
                  <a:prstClr val="black"/>
                </a:solidFill>
              </a:rPr>
              <a:t>الإعتيادي</a:t>
            </a:r>
            <a:r>
              <a:rPr lang="ar-KW" sz="2400" dirty="0" smtClean="0">
                <a:solidFill>
                  <a:prstClr val="black"/>
                </a:solidFill>
              </a:rPr>
              <a:t> في التداول.</a:t>
            </a:r>
            <a:endParaRPr lang="ar-KW" sz="2400" dirty="0">
              <a:solidFill>
                <a:prstClr val="black"/>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843808" y="1484784"/>
            <a:ext cx="576260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1253972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473002"/>
            <a:ext cx="5482951" cy="651742"/>
          </a:xfrm>
        </p:spPr>
        <p:txBody>
          <a:bodyPr>
            <a:noAutofit/>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457200" y="1628800"/>
            <a:ext cx="8229600" cy="4497363"/>
          </a:xfrm>
        </p:spPr>
        <p:txBody>
          <a:bodyPr>
            <a:normAutofit fontScale="92500"/>
          </a:bodyPr>
          <a:lstStyle/>
          <a:p>
            <a:pPr marL="0" lvl="0" indent="0" algn="just" rtl="1">
              <a:lnSpc>
                <a:spcPct val="110000"/>
              </a:lnSpc>
              <a:spcBef>
                <a:spcPts val="0"/>
              </a:spcBef>
              <a:buNone/>
            </a:pPr>
            <a:r>
              <a:rPr lang="ar-KW" sz="2400" b="1" u="sng" dirty="0" smtClean="0">
                <a:solidFill>
                  <a:schemeClr val="tx2"/>
                </a:solidFill>
              </a:rPr>
              <a:t>الحالة: </a:t>
            </a:r>
            <a:r>
              <a:rPr lang="ar-KW" sz="2400" b="1" dirty="0" smtClean="0">
                <a:solidFill>
                  <a:schemeClr val="tx2"/>
                </a:solidFill>
              </a:rPr>
              <a:t>حصول الشركة على مناقصات أو </a:t>
            </a:r>
            <a:r>
              <a:rPr lang="ar-KW" sz="2400" b="1" dirty="0">
                <a:solidFill>
                  <a:schemeClr val="tx2"/>
                </a:solidFill>
              </a:rPr>
              <a:t>الصفقات </a:t>
            </a:r>
            <a:r>
              <a:rPr lang="ar-KW" sz="2400" b="1" dirty="0" smtClean="0">
                <a:solidFill>
                  <a:schemeClr val="tx2"/>
                </a:solidFill>
              </a:rPr>
              <a:t>أو ابرامها عقود أو اتفاقيات </a:t>
            </a:r>
            <a:r>
              <a:rPr lang="ar-KW" sz="2400" b="1" dirty="0">
                <a:solidFill>
                  <a:schemeClr val="tx2"/>
                </a:solidFill>
              </a:rPr>
              <a:t>المؤثرة</a:t>
            </a:r>
          </a:p>
          <a:p>
            <a:pPr marL="0" lvl="0" indent="0" algn="just" rtl="1">
              <a:lnSpc>
                <a:spcPct val="110000"/>
              </a:lnSpc>
              <a:spcBef>
                <a:spcPts val="0"/>
              </a:spcBef>
              <a:buNone/>
            </a:pPr>
            <a:endParaRPr lang="ar-KW" sz="600" b="1" u="sng" dirty="0" smtClean="0">
              <a:solidFill>
                <a:prstClr val="black"/>
              </a:solidFill>
            </a:endParaRPr>
          </a:p>
          <a:p>
            <a:pPr marL="0" lvl="0" indent="0" algn="just" rtl="1">
              <a:lnSpc>
                <a:spcPct val="110000"/>
              </a:lnSpc>
              <a:spcBef>
                <a:spcPts val="0"/>
              </a:spcBef>
              <a:buNone/>
            </a:pPr>
            <a:r>
              <a:rPr lang="ar-KW" sz="2400" b="1" u="sng" dirty="0" smtClean="0">
                <a:solidFill>
                  <a:prstClr val="black"/>
                </a:solidFill>
              </a:rPr>
              <a:t>الإجراء المطلوب: </a:t>
            </a:r>
            <a:r>
              <a:rPr lang="ar-KW" sz="2400" dirty="0" smtClean="0">
                <a:solidFill>
                  <a:prstClr val="black"/>
                </a:solidFill>
              </a:rPr>
              <a:t>يجب </a:t>
            </a:r>
            <a:r>
              <a:rPr lang="ar-KW" sz="2400" dirty="0">
                <a:solidFill>
                  <a:prstClr val="black"/>
                </a:solidFill>
              </a:rPr>
              <a:t>على </a:t>
            </a:r>
            <a:r>
              <a:rPr lang="ar-KW" sz="2400" dirty="0" smtClean="0">
                <a:solidFill>
                  <a:prstClr val="black"/>
                </a:solidFill>
              </a:rPr>
              <a:t>الشركة الإعلان عن تلك الصفقة / المناقصة مع ذكر </a:t>
            </a:r>
            <a:r>
              <a:rPr lang="ar-KW" sz="2400" dirty="0">
                <a:solidFill>
                  <a:prstClr val="black"/>
                </a:solidFill>
              </a:rPr>
              <a:t>التفاصيل المتعلقة </a:t>
            </a:r>
            <a:r>
              <a:rPr lang="ar-KW" sz="2400" dirty="0" smtClean="0">
                <a:solidFill>
                  <a:prstClr val="black"/>
                </a:solidFill>
              </a:rPr>
              <a:t>بهاو </a:t>
            </a:r>
            <a:r>
              <a:rPr lang="ar-KW" sz="2400" dirty="0">
                <a:solidFill>
                  <a:prstClr val="black"/>
                </a:solidFill>
              </a:rPr>
              <a:t>من ضمنها أثرها على المركز </a:t>
            </a:r>
            <a:r>
              <a:rPr lang="ar-KW" sz="2400" dirty="0" smtClean="0">
                <a:solidFill>
                  <a:prstClr val="black"/>
                </a:solidFill>
              </a:rPr>
              <a:t>المالي ، </a:t>
            </a:r>
            <a:r>
              <a:rPr lang="ar-KW" sz="2400" dirty="0">
                <a:solidFill>
                  <a:prstClr val="black"/>
                </a:solidFill>
              </a:rPr>
              <a:t>مع التنويه بأن تلك التوقعات قابلة للتغيير أثناء فترة تنفيذ المناقصة نظرًا لظروف التنفيذ والتغيرات السعرية في هذا الشأن.</a:t>
            </a:r>
          </a:p>
          <a:p>
            <a:pPr marL="0" lvl="0" indent="0" algn="just" rtl="1">
              <a:lnSpc>
                <a:spcPct val="110000"/>
              </a:lnSpc>
              <a:spcBef>
                <a:spcPts val="0"/>
              </a:spcBef>
              <a:buNone/>
            </a:pPr>
            <a:endParaRPr lang="ar-KW" sz="600" dirty="0">
              <a:solidFill>
                <a:prstClr val="black"/>
              </a:solidFill>
            </a:endParaRPr>
          </a:p>
          <a:p>
            <a:pPr marL="0" lvl="0" indent="0" algn="just" rtl="1">
              <a:lnSpc>
                <a:spcPct val="110000"/>
              </a:lnSpc>
              <a:spcBef>
                <a:spcPts val="0"/>
              </a:spcBef>
              <a:buNone/>
            </a:pPr>
            <a:endParaRPr lang="ar-KW" sz="2400" b="1" u="sng" dirty="0" smtClean="0">
              <a:solidFill>
                <a:schemeClr val="tx2"/>
              </a:solidFill>
            </a:endParaRPr>
          </a:p>
          <a:p>
            <a:pPr marL="0" lvl="0" indent="0" algn="just" rtl="1">
              <a:lnSpc>
                <a:spcPct val="110000"/>
              </a:lnSpc>
              <a:spcBef>
                <a:spcPts val="0"/>
              </a:spcBef>
              <a:buNone/>
            </a:pPr>
            <a:r>
              <a:rPr lang="ar-KW" sz="2400" b="1" u="sng" dirty="0" smtClean="0">
                <a:solidFill>
                  <a:schemeClr val="tx2"/>
                </a:solidFill>
              </a:rPr>
              <a:t>الحالة:</a:t>
            </a:r>
            <a:r>
              <a:rPr lang="ar-KW" sz="2400" u="sng" dirty="0" smtClean="0">
                <a:solidFill>
                  <a:schemeClr val="tx2"/>
                </a:solidFill>
              </a:rPr>
              <a:t> </a:t>
            </a:r>
            <a:r>
              <a:rPr lang="ar-KW" sz="2400" b="1" dirty="0" smtClean="0">
                <a:solidFill>
                  <a:schemeClr val="tx2"/>
                </a:solidFill>
              </a:rPr>
              <a:t>توقيع الشركة لخطابات </a:t>
            </a:r>
            <a:r>
              <a:rPr lang="ar-KW" sz="2400" b="1" dirty="0">
                <a:solidFill>
                  <a:schemeClr val="tx2"/>
                </a:solidFill>
              </a:rPr>
              <a:t>النوايا</a:t>
            </a:r>
          </a:p>
          <a:p>
            <a:pPr marL="0" lvl="0" indent="0" algn="just" rtl="1">
              <a:lnSpc>
                <a:spcPct val="110000"/>
              </a:lnSpc>
              <a:spcBef>
                <a:spcPts val="0"/>
              </a:spcBef>
              <a:buNone/>
            </a:pPr>
            <a:endParaRPr lang="ar-KW" sz="600" b="1" u="sng" dirty="0" smtClean="0">
              <a:solidFill>
                <a:prstClr val="black"/>
              </a:solidFill>
            </a:endParaRPr>
          </a:p>
          <a:p>
            <a:pPr marL="0" lvl="0" indent="0" algn="just" rtl="1">
              <a:lnSpc>
                <a:spcPct val="110000"/>
              </a:lnSpc>
              <a:spcBef>
                <a:spcPts val="0"/>
              </a:spcBef>
              <a:buNone/>
            </a:pPr>
            <a:r>
              <a:rPr lang="ar-KW" sz="2400" b="1" u="sng" dirty="0" smtClean="0">
                <a:solidFill>
                  <a:prstClr val="black"/>
                </a:solidFill>
              </a:rPr>
              <a:t>الإجراء المطلوب:</a:t>
            </a:r>
            <a:r>
              <a:rPr lang="ar-KW" sz="2400" dirty="0" smtClean="0">
                <a:solidFill>
                  <a:prstClr val="black"/>
                </a:solidFill>
              </a:rPr>
              <a:t> في </a:t>
            </a:r>
            <a:r>
              <a:rPr lang="ar-KW" sz="2400" dirty="0">
                <a:solidFill>
                  <a:prstClr val="black"/>
                </a:solidFill>
              </a:rPr>
              <a:t>حال </a:t>
            </a:r>
            <a:r>
              <a:rPr lang="ar-KW" sz="2400" dirty="0" smtClean="0">
                <a:solidFill>
                  <a:prstClr val="black"/>
                </a:solidFill>
              </a:rPr>
              <a:t>توقيع الشركة على خطابات </a:t>
            </a:r>
            <a:r>
              <a:rPr lang="ar-KW" sz="2400" dirty="0">
                <a:solidFill>
                  <a:prstClr val="black"/>
                </a:solidFill>
              </a:rPr>
              <a:t>نوايا لعقد صفقات أو الدخول في شراكات أو ما شابهها من أمور لها تأثير على المركز المالي </a:t>
            </a:r>
            <a:r>
              <a:rPr lang="ar-KW" sz="2400" dirty="0" smtClean="0">
                <a:solidFill>
                  <a:prstClr val="black"/>
                </a:solidFill>
              </a:rPr>
              <a:t>، </a:t>
            </a:r>
            <a:r>
              <a:rPr lang="ar-KW" sz="2400" dirty="0">
                <a:solidFill>
                  <a:prstClr val="black"/>
                </a:solidFill>
              </a:rPr>
              <a:t>فإنه يتعين </a:t>
            </a:r>
            <a:r>
              <a:rPr lang="ar-KW" sz="2400" dirty="0" smtClean="0">
                <a:solidFill>
                  <a:prstClr val="black"/>
                </a:solidFill>
              </a:rPr>
              <a:t>عليه اتخاذ </a:t>
            </a:r>
            <a:r>
              <a:rPr lang="ar-KW" sz="2400" dirty="0" err="1" smtClean="0">
                <a:solidFill>
                  <a:prstClr val="black"/>
                </a:solidFill>
              </a:rPr>
              <a:t>أحدالإجراءين</a:t>
            </a:r>
            <a:r>
              <a:rPr lang="ar-KW" sz="2400" dirty="0" smtClean="0">
                <a:solidFill>
                  <a:prstClr val="black"/>
                </a:solidFill>
              </a:rPr>
              <a:t> التاليين:</a:t>
            </a:r>
          </a:p>
          <a:p>
            <a:pPr algn="just" rtl="1">
              <a:lnSpc>
                <a:spcPct val="110000"/>
              </a:lnSpc>
              <a:spcBef>
                <a:spcPts val="0"/>
              </a:spcBef>
            </a:pPr>
            <a:r>
              <a:rPr lang="ar-KW" sz="2400" dirty="0" smtClean="0">
                <a:solidFill>
                  <a:prstClr val="black"/>
                </a:solidFill>
              </a:rPr>
              <a:t> </a:t>
            </a:r>
            <a:r>
              <a:rPr lang="ar-KW" sz="2400" dirty="0">
                <a:solidFill>
                  <a:prstClr val="black"/>
                </a:solidFill>
              </a:rPr>
              <a:t>الإفصاح عن هذه المعلومات الجوهرية مع ذكر انعكاساتها و تفاصيلها</a:t>
            </a:r>
            <a:r>
              <a:rPr lang="ar-KW" sz="2400" dirty="0" smtClean="0">
                <a:solidFill>
                  <a:prstClr val="black"/>
                </a:solidFill>
              </a:rPr>
              <a:t>.</a:t>
            </a:r>
          </a:p>
          <a:p>
            <a:pPr algn="just" rtl="1">
              <a:lnSpc>
                <a:spcPct val="110000"/>
              </a:lnSpc>
              <a:spcBef>
                <a:spcPts val="0"/>
              </a:spcBef>
            </a:pPr>
            <a:r>
              <a:rPr lang="ar-KW" sz="2400" dirty="0" smtClean="0">
                <a:solidFill>
                  <a:prstClr val="black"/>
                </a:solidFill>
              </a:rPr>
              <a:t>التقدم للهيئة بطلب تأجيل الإفصاح عن تلك المعلومة الجوهرية.</a:t>
            </a:r>
            <a:endParaRPr lang="ar-KW" sz="2400" dirty="0">
              <a:solidFill>
                <a:prstClr val="black"/>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91880" y="1340768"/>
            <a:ext cx="511452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13364" cy="1083790"/>
          </a:xfrm>
          <a:prstGeom prst="rect">
            <a:avLst/>
          </a:prstGeom>
        </p:spPr>
      </p:pic>
    </p:spTree>
    <p:extLst>
      <p:ext uri="{BB962C8B-B14F-4D97-AF65-F5344CB8AC3E}">
        <p14:creationId xmlns:p14="http://schemas.microsoft.com/office/powerpoint/2010/main" val="2738812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404664"/>
            <a:ext cx="5478759" cy="868958"/>
          </a:xfrm>
        </p:spPr>
        <p:txBody>
          <a:bodyPr>
            <a:noAutofit/>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28772" y="1412776"/>
            <a:ext cx="8229600" cy="4425355"/>
          </a:xfrm>
        </p:spPr>
        <p:txBody>
          <a:bodyPr>
            <a:normAutofit fontScale="77500" lnSpcReduction="20000"/>
          </a:bodyPr>
          <a:lstStyle/>
          <a:p>
            <a:pPr marL="0" lvl="0" indent="0" algn="just" rtl="1">
              <a:lnSpc>
                <a:spcPct val="120000"/>
              </a:lnSpc>
              <a:spcBef>
                <a:spcPts val="0"/>
              </a:spcBef>
              <a:buNone/>
            </a:pPr>
            <a:r>
              <a:rPr lang="ar-KW" sz="2800" b="1" u="sng" dirty="0" smtClean="0">
                <a:solidFill>
                  <a:schemeClr val="tx2"/>
                </a:solidFill>
              </a:rPr>
              <a:t>الحالة: </a:t>
            </a:r>
            <a:r>
              <a:rPr lang="ar-KW" sz="2800" b="1" dirty="0" smtClean="0">
                <a:solidFill>
                  <a:schemeClr val="tx2"/>
                </a:solidFill>
              </a:rPr>
              <a:t>تخلف الشركة المدرجة عن سداد ديونها أو التزاماتها أو الفوائد المترتبة عليها</a:t>
            </a:r>
            <a:endParaRPr lang="ar-KW" sz="2800" b="1" dirty="0">
              <a:solidFill>
                <a:schemeClr val="tx2"/>
              </a:solidFill>
            </a:endParaRPr>
          </a:p>
          <a:p>
            <a:pPr marL="0" lvl="0" indent="0" algn="just" rtl="1">
              <a:lnSpc>
                <a:spcPct val="120000"/>
              </a:lnSpc>
              <a:spcBef>
                <a:spcPts val="0"/>
              </a:spcBef>
              <a:buNone/>
            </a:pPr>
            <a:endParaRPr lang="ar-KW" sz="1300" b="1" u="sng" dirty="0" smtClean="0">
              <a:solidFill>
                <a:prstClr val="black"/>
              </a:solidFill>
            </a:endParaRPr>
          </a:p>
          <a:p>
            <a:pPr marL="0" lvl="0" indent="0" algn="just" rtl="1">
              <a:lnSpc>
                <a:spcPct val="120000"/>
              </a:lnSpc>
              <a:spcBef>
                <a:spcPts val="0"/>
              </a:spcBef>
              <a:buNone/>
            </a:pPr>
            <a:r>
              <a:rPr lang="ar-KW" sz="2800" b="1" u="sng" dirty="0" smtClean="0">
                <a:solidFill>
                  <a:prstClr val="black"/>
                </a:solidFill>
              </a:rPr>
              <a:t>الإجراء المطلوب: </a:t>
            </a:r>
            <a:r>
              <a:rPr lang="ar-KW" sz="2800" dirty="0" smtClean="0">
                <a:solidFill>
                  <a:prstClr val="black"/>
                </a:solidFill>
              </a:rPr>
              <a:t>يتعين على الشركة الإفصاح في سوق الكويت للأوراق المالية </a:t>
            </a:r>
            <a:r>
              <a:rPr lang="ar-KW" sz="2800" dirty="0">
                <a:solidFill>
                  <a:prstClr val="black"/>
                </a:solidFill>
              </a:rPr>
              <a:t>عن هذه التغييرات أو التعديلات </a:t>
            </a:r>
            <a:r>
              <a:rPr lang="ar-KW" sz="2800" dirty="0" smtClean="0">
                <a:solidFill>
                  <a:prstClr val="black"/>
                </a:solidFill>
              </a:rPr>
              <a:t>التي تطرأ على التزامات الشركة مع </a:t>
            </a:r>
            <a:r>
              <a:rPr lang="ar-KW" sz="2800" dirty="0">
                <a:solidFill>
                  <a:prstClr val="black"/>
                </a:solidFill>
              </a:rPr>
              <a:t>ذكر الأثر المتوقع </a:t>
            </a:r>
            <a:r>
              <a:rPr lang="ar-KW" sz="2800" dirty="0" smtClean="0">
                <a:solidFill>
                  <a:prstClr val="black"/>
                </a:solidFill>
              </a:rPr>
              <a:t>على المركز المالي، </a:t>
            </a:r>
            <a:r>
              <a:rPr lang="ar-KW" sz="2800" dirty="0">
                <a:solidFill>
                  <a:prstClr val="black"/>
                </a:solidFill>
              </a:rPr>
              <a:t>بالإضافة إلى </a:t>
            </a:r>
            <a:r>
              <a:rPr lang="ar-KW" sz="2800" dirty="0" smtClean="0">
                <a:solidFill>
                  <a:prstClr val="black"/>
                </a:solidFill>
              </a:rPr>
              <a:t>تفاصيل تلك </a:t>
            </a:r>
            <a:r>
              <a:rPr lang="ar-KW" sz="2800" dirty="0">
                <a:solidFill>
                  <a:prstClr val="black"/>
                </a:solidFill>
              </a:rPr>
              <a:t>المعلومة الجوهرية.</a:t>
            </a:r>
          </a:p>
          <a:p>
            <a:pPr marL="0" lvl="0" indent="0" algn="just" rtl="1">
              <a:lnSpc>
                <a:spcPct val="120000"/>
              </a:lnSpc>
              <a:spcBef>
                <a:spcPts val="0"/>
              </a:spcBef>
              <a:buNone/>
            </a:pPr>
            <a:endParaRPr lang="ar-KW" sz="2800" b="1" dirty="0">
              <a:solidFill>
                <a:prstClr val="black"/>
              </a:solidFill>
            </a:endParaRPr>
          </a:p>
          <a:p>
            <a:pPr marL="0" lvl="0" indent="0" algn="just" rtl="1">
              <a:lnSpc>
                <a:spcPct val="120000"/>
              </a:lnSpc>
              <a:spcBef>
                <a:spcPts val="0"/>
              </a:spcBef>
              <a:buNone/>
            </a:pPr>
            <a:r>
              <a:rPr lang="ar-KW" sz="2800" b="1" u="sng" dirty="0">
                <a:solidFill>
                  <a:schemeClr val="tx2"/>
                </a:solidFill>
              </a:rPr>
              <a:t>الحالة: </a:t>
            </a:r>
            <a:r>
              <a:rPr lang="ar-KW" sz="2800" b="1" dirty="0">
                <a:solidFill>
                  <a:schemeClr val="tx2"/>
                </a:solidFill>
              </a:rPr>
              <a:t>في حال وجود أي دعوى قضائية تؤثر على المسار العام لأعمال ونشاط </a:t>
            </a:r>
            <a:r>
              <a:rPr lang="ar-KW" sz="2800" b="1" dirty="0" smtClean="0">
                <a:solidFill>
                  <a:schemeClr val="tx2"/>
                </a:solidFill>
              </a:rPr>
              <a:t>الشركة أو </a:t>
            </a:r>
            <a:r>
              <a:rPr lang="ar-KW" sz="2800" b="1" dirty="0">
                <a:solidFill>
                  <a:schemeClr val="tx2"/>
                </a:solidFill>
              </a:rPr>
              <a:t>في </a:t>
            </a:r>
            <a:r>
              <a:rPr lang="ar-KW" sz="2800" b="1" dirty="0" smtClean="0">
                <a:solidFill>
                  <a:schemeClr val="tx2"/>
                </a:solidFill>
              </a:rPr>
              <a:t>مركزها </a:t>
            </a:r>
            <a:r>
              <a:rPr lang="ar-KW" sz="2800" b="1" dirty="0">
                <a:solidFill>
                  <a:schemeClr val="tx2"/>
                </a:solidFill>
              </a:rPr>
              <a:t>المالي أو في </a:t>
            </a:r>
            <a:r>
              <a:rPr lang="ar-KW" sz="2800" b="1" dirty="0" smtClean="0">
                <a:solidFill>
                  <a:schemeClr val="tx2"/>
                </a:solidFill>
              </a:rPr>
              <a:t>كيانها </a:t>
            </a:r>
            <a:r>
              <a:rPr lang="ar-KW" sz="2800" b="1" dirty="0">
                <a:solidFill>
                  <a:schemeClr val="tx2"/>
                </a:solidFill>
              </a:rPr>
              <a:t>القانوني  ، و أي دعوى أو حكم قضائي يتعلق بأي عضو من أعضاء مجلس الإدارة وأي عضو من أعضاء الإدارة العليا والتنفيذية و له انعكاس مؤثر على </a:t>
            </a:r>
            <a:r>
              <a:rPr lang="ar-KW" sz="2800" b="1" dirty="0" smtClean="0">
                <a:solidFill>
                  <a:schemeClr val="tx2"/>
                </a:solidFill>
              </a:rPr>
              <a:t>الشركة أو </a:t>
            </a:r>
            <a:r>
              <a:rPr lang="ar-KW" sz="2800" b="1" dirty="0">
                <a:solidFill>
                  <a:schemeClr val="tx2"/>
                </a:solidFill>
              </a:rPr>
              <a:t>الجهات التابعة </a:t>
            </a:r>
            <a:r>
              <a:rPr lang="ar-KW" sz="2800" b="1" dirty="0" smtClean="0">
                <a:solidFill>
                  <a:schemeClr val="tx2"/>
                </a:solidFill>
              </a:rPr>
              <a:t>لها</a:t>
            </a:r>
            <a:endParaRPr lang="ar-KW" sz="2800" b="1" dirty="0">
              <a:solidFill>
                <a:schemeClr val="tx2"/>
              </a:solidFill>
            </a:endParaRPr>
          </a:p>
          <a:p>
            <a:pPr marL="0" lvl="0" indent="0" algn="just" rtl="1">
              <a:lnSpc>
                <a:spcPct val="120000"/>
              </a:lnSpc>
              <a:spcBef>
                <a:spcPts val="0"/>
              </a:spcBef>
              <a:buNone/>
            </a:pPr>
            <a:endParaRPr lang="ar-KW" sz="1300" b="1" u="sng" dirty="0" smtClean="0">
              <a:solidFill>
                <a:prstClr val="black"/>
              </a:solidFill>
            </a:endParaRPr>
          </a:p>
          <a:p>
            <a:pPr marL="0" lvl="0" indent="0" algn="just" rtl="1">
              <a:lnSpc>
                <a:spcPct val="120000"/>
              </a:lnSpc>
              <a:spcBef>
                <a:spcPts val="0"/>
              </a:spcBef>
              <a:buNone/>
            </a:pPr>
            <a:r>
              <a:rPr lang="ar-KW" sz="2800" b="1" u="sng" dirty="0" smtClean="0">
                <a:solidFill>
                  <a:prstClr val="black"/>
                </a:solidFill>
              </a:rPr>
              <a:t>الإجراء المطلوب: </a:t>
            </a:r>
            <a:r>
              <a:rPr lang="ar-KW" sz="2800" dirty="0" smtClean="0">
                <a:solidFill>
                  <a:prstClr val="black"/>
                </a:solidFill>
              </a:rPr>
              <a:t>يتعين على الشركة الإفصاح عن تلك القضايا </a:t>
            </a:r>
            <a:r>
              <a:rPr lang="ar-KW" sz="2800" dirty="0">
                <a:solidFill>
                  <a:prstClr val="black"/>
                </a:solidFill>
              </a:rPr>
              <a:t>و تبيان </a:t>
            </a:r>
            <a:r>
              <a:rPr lang="ar-KW" sz="2800" dirty="0" smtClean="0">
                <a:solidFill>
                  <a:prstClr val="black"/>
                </a:solidFill>
              </a:rPr>
              <a:t>انعكاساتها على المركز المالي </a:t>
            </a:r>
            <a:r>
              <a:rPr lang="ar-KW" sz="2800" dirty="0">
                <a:solidFill>
                  <a:prstClr val="black"/>
                </a:solidFill>
              </a:rPr>
              <a:t>إن وجدت مع ذكر التفاصيل المتعلقة بها.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131840" y="1284586"/>
            <a:ext cx="54025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069348" cy="1083790"/>
          </a:xfrm>
          <a:prstGeom prst="rect">
            <a:avLst/>
          </a:prstGeom>
        </p:spPr>
      </p:pic>
    </p:spTree>
    <p:extLst>
      <p:ext uri="{BB962C8B-B14F-4D97-AF65-F5344CB8AC3E}">
        <p14:creationId xmlns:p14="http://schemas.microsoft.com/office/powerpoint/2010/main" val="1247560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278024"/>
            <a:ext cx="5266927" cy="774711"/>
          </a:xfrm>
        </p:spPr>
        <p:txBody>
          <a:bodyPr>
            <a:noAutofit/>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33400" y="1484784"/>
            <a:ext cx="8229600" cy="4425355"/>
          </a:xfrm>
        </p:spPr>
        <p:txBody>
          <a:bodyPr>
            <a:normAutofit/>
          </a:bodyPr>
          <a:lstStyle/>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a:solidFill>
                  <a:schemeClr val="tx2"/>
                </a:solidFill>
              </a:rPr>
              <a:t>وجود تغيير في مجلس الإدارة أو الإدارة العليا والتنفيذية أو أعضاء هيئة الرقابة الشرعية أو مراقبي الحسابات الخارجيين </a:t>
            </a: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a:t>
            </a:r>
            <a:r>
              <a:rPr lang="ar-KW" sz="2400" dirty="0" smtClean="0">
                <a:solidFill>
                  <a:prstClr val="black"/>
                </a:solidFill>
              </a:rPr>
              <a:t> يتعين </a:t>
            </a:r>
            <a:r>
              <a:rPr lang="ar-KW" sz="2400" dirty="0">
                <a:solidFill>
                  <a:prstClr val="black"/>
                </a:solidFill>
              </a:rPr>
              <a:t>على </a:t>
            </a:r>
            <a:r>
              <a:rPr lang="ar-KW" sz="2400" dirty="0" smtClean="0">
                <a:solidFill>
                  <a:prstClr val="black"/>
                </a:solidFill>
              </a:rPr>
              <a:t>الشركة الإفصاح </a:t>
            </a:r>
            <a:r>
              <a:rPr lang="ar-KW" sz="2400" dirty="0">
                <a:solidFill>
                  <a:prstClr val="black"/>
                </a:solidFill>
              </a:rPr>
              <a:t>عن هذه التغييرات أو التعديلات مع ذكر أسباب التغيير.</a:t>
            </a:r>
          </a:p>
          <a:p>
            <a:pPr marL="0" lvl="0" indent="0" algn="just" rtl="1">
              <a:spcBef>
                <a:spcPts val="0"/>
              </a:spcBef>
              <a:buNone/>
            </a:pPr>
            <a:endParaRPr lang="ar-KW" sz="2400" b="1" dirty="0">
              <a:solidFill>
                <a:prstClr val="black"/>
              </a:solidFill>
            </a:endParaRPr>
          </a:p>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smtClean="0">
                <a:solidFill>
                  <a:schemeClr val="tx2"/>
                </a:solidFill>
              </a:rPr>
              <a:t>قيام الشركة بإيقاف </a:t>
            </a:r>
            <a:r>
              <a:rPr lang="ar-KW" sz="2400" b="1" dirty="0">
                <a:solidFill>
                  <a:schemeClr val="tx2"/>
                </a:solidFill>
              </a:rPr>
              <a:t>منتج قائم أو </a:t>
            </a:r>
            <a:r>
              <a:rPr lang="ar-KW" sz="2400" b="1" dirty="0" smtClean="0">
                <a:solidFill>
                  <a:schemeClr val="tx2"/>
                </a:solidFill>
              </a:rPr>
              <a:t>استحداث </a:t>
            </a:r>
            <a:r>
              <a:rPr lang="ar-KW" sz="2400" b="1" dirty="0">
                <a:solidFill>
                  <a:schemeClr val="tx2"/>
                </a:solidFill>
              </a:rPr>
              <a:t>منتج جديد ، أو </a:t>
            </a:r>
            <a:r>
              <a:rPr lang="ar-KW" sz="2400" b="1" dirty="0" smtClean="0">
                <a:solidFill>
                  <a:schemeClr val="tx2"/>
                </a:solidFill>
              </a:rPr>
              <a:t>قيامها </a:t>
            </a:r>
            <a:r>
              <a:rPr lang="ar-KW" sz="2400" b="1" dirty="0">
                <a:solidFill>
                  <a:schemeClr val="tx2"/>
                </a:solidFill>
              </a:rPr>
              <a:t>بالدخول أو التخارج من أحد الاستثمارات المؤثرة ، أو </a:t>
            </a:r>
            <a:r>
              <a:rPr lang="ar-KW" sz="2400" b="1" dirty="0" smtClean="0">
                <a:solidFill>
                  <a:schemeClr val="tx2"/>
                </a:solidFill>
              </a:rPr>
              <a:t>قيامها </a:t>
            </a:r>
            <a:r>
              <a:rPr lang="ar-KW" sz="2400" b="1" dirty="0">
                <a:solidFill>
                  <a:schemeClr val="tx2"/>
                </a:solidFill>
              </a:rPr>
              <a:t>بشراء أو بيع أصل مؤثر </a:t>
            </a: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a:t>
            </a:r>
            <a:r>
              <a:rPr lang="ar-KW" sz="2400" dirty="0" smtClean="0">
                <a:solidFill>
                  <a:prstClr val="black"/>
                </a:solidFill>
              </a:rPr>
              <a:t> يتعين الشركة الإفصاح عن تلك المعلومة الجوهرية </a:t>
            </a:r>
            <a:r>
              <a:rPr lang="ar-KW" sz="2400" dirty="0">
                <a:solidFill>
                  <a:prstClr val="black"/>
                </a:solidFill>
              </a:rPr>
              <a:t>مع ذكر أثرها على الوضع المالي </a:t>
            </a:r>
            <a:r>
              <a:rPr lang="ar-KW" sz="2400" dirty="0" smtClean="0">
                <a:solidFill>
                  <a:prstClr val="black"/>
                </a:solidFill>
              </a:rPr>
              <a:t>و </a:t>
            </a:r>
            <a:r>
              <a:rPr lang="ar-KW" sz="2400" dirty="0">
                <a:solidFill>
                  <a:prstClr val="black"/>
                </a:solidFill>
              </a:rPr>
              <a:t>تفاصيلها. </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268760"/>
            <a:ext cx="5186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141356" cy="1083790"/>
          </a:xfrm>
          <a:prstGeom prst="rect">
            <a:avLst/>
          </a:prstGeom>
        </p:spPr>
      </p:pic>
    </p:spTree>
    <p:extLst>
      <p:ext uri="{BB962C8B-B14F-4D97-AF65-F5344CB8AC3E}">
        <p14:creationId xmlns:p14="http://schemas.microsoft.com/office/powerpoint/2010/main" val="14602238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404664"/>
            <a:ext cx="5345087" cy="652934"/>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33400" y="1484784"/>
            <a:ext cx="8229600" cy="4353347"/>
          </a:xfrm>
        </p:spPr>
        <p:txBody>
          <a:bodyPr>
            <a:normAutofit lnSpcReduction="10000"/>
          </a:bodyPr>
          <a:lstStyle/>
          <a:p>
            <a:pPr marL="0" lvl="0" indent="0" algn="just" rtl="1">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smtClean="0">
                <a:solidFill>
                  <a:schemeClr val="tx2"/>
                </a:solidFill>
              </a:rPr>
              <a:t>قيام الشركة بفسخ </a:t>
            </a:r>
            <a:r>
              <a:rPr lang="ar-KW" sz="2400" b="1" dirty="0">
                <a:solidFill>
                  <a:schemeClr val="tx2"/>
                </a:solidFill>
              </a:rPr>
              <a:t>شراكة أو عقد أو تم سحب ترخيص أو وكالة </a:t>
            </a:r>
            <a:r>
              <a:rPr lang="ar-KW" sz="2400" b="1" dirty="0" smtClean="0">
                <a:solidFill>
                  <a:schemeClr val="tx2"/>
                </a:solidFill>
              </a:rPr>
              <a:t>منها </a:t>
            </a:r>
            <a:r>
              <a:rPr lang="ar-KW" sz="2400" b="1" dirty="0">
                <a:solidFill>
                  <a:schemeClr val="tx2"/>
                </a:solidFill>
              </a:rPr>
              <a:t>أو </a:t>
            </a:r>
            <a:r>
              <a:rPr lang="ar-KW" sz="2400" b="1" dirty="0" smtClean="0">
                <a:solidFill>
                  <a:schemeClr val="tx2"/>
                </a:solidFill>
              </a:rPr>
              <a:t>انتقال حق انتفاع </a:t>
            </a:r>
            <a:r>
              <a:rPr lang="ar-KW" sz="2400" b="1" dirty="0">
                <a:solidFill>
                  <a:schemeClr val="tx2"/>
                </a:solidFill>
              </a:rPr>
              <a:t>و كان للحدث أثر جوهري يتعلق بالمركز المالي للشركة </a:t>
            </a:r>
            <a:endParaRPr lang="ar-KW" sz="2400" b="1" dirty="0" smtClean="0">
              <a:solidFill>
                <a:schemeClr val="tx2"/>
              </a:solidFill>
            </a:endParaRP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 </a:t>
            </a:r>
            <a:r>
              <a:rPr lang="ar-KW" sz="2400" dirty="0" smtClean="0">
                <a:solidFill>
                  <a:prstClr val="black"/>
                </a:solidFill>
              </a:rPr>
              <a:t>يتعين على الشركة الإفصاح </a:t>
            </a:r>
            <a:r>
              <a:rPr lang="ar-KW" sz="2400" dirty="0">
                <a:solidFill>
                  <a:prstClr val="black"/>
                </a:solidFill>
              </a:rPr>
              <a:t>عن هذه التغييرات مع ذكر انعكاساتها و تفاصيلها.</a:t>
            </a:r>
          </a:p>
          <a:p>
            <a:pPr marL="0" lvl="0" indent="0" algn="just" rtl="1">
              <a:spcBef>
                <a:spcPts val="0"/>
              </a:spcBef>
              <a:buNone/>
            </a:pPr>
            <a:endParaRPr lang="ar-KW" sz="2400" dirty="0">
              <a:solidFill>
                <a:prstClr val="white">
                  <a:lumMod val="50000"/>
                </a:prstClr>
              </a:solidFill>
            </a:endParaRPr>
          </a:p>
          <a:p>
            <a:pPr marL="0" lvl="0" indent="0" algn="just" rtl="1">
              <a:spcBef>
                <a:spcPts val="0"/>
              </a:spcBef>
              <a:buNone/>
            </a:pPr>
            <a:r>
              <a:rPr lang="ar-KW" sz="2400" b="1" u="sng" dirty="0" smtClean="0">
                <a:solidFill>
                  <a:schemeClr val="tx2"/>
                </a:solidFill>
              </a:rPr>
              <a:t>الحالة: </a:t>
            </a:r>
            <a:r>
              <a:rPr lang="ar-KW" sz="2400" dirty="0" smtClean="0">
                <a:solidFill>
                  <a:schemeClr val="tx2"/>
                </a:solidFill>
              </a:rPr>
              <a:t>إ</a:t>
            </a:r>
            <a:r>
              <a:rPr lang="ar-KW" sz="2400" b="1" dirty="0" smtClean="0">
                <a:solidFill>
                  <a:schemeClr val="tx2"/>
                </a:solidFill>
              </a:rPr>
              <a:t>دراج </a:t>
            </a:r>
            <a:r>
              <a:rPr lang="ar-KW" sz="2400" b="1" dirty="0">
                <a:solidFill>
                  <a:schemeClr val="tx2"/>
                </a:solidFill>
              </a:rPr>
              <a:t>أو انسحاب </a:t>
            </a:r>
            <a:r>
              <a:rPr lang="ar-KW" sz="2400" b="1" dirty="0" smtClean="0">
                <a:solidFill>
                  <a:schemeClr val="tx2"/>
                </a:solidFill>
              </a:rPr>
              <a:t>الشركة أو </a:t>
            </a:r>
            <a:r>
              <a:rPr lang="ar-KW" sz="2400" b="1" dirty="0">
                <a:solidFill>
                  <a:schemeClr val="tx2"/>
                </a:solidFill>
              </a:rPr>
              <a:t>إحدى </a:t>
            </a:r>
            <a:r>
              <a:rPr lang="ar-KW" sz="2400" b="1" dirty="0" smtClean="0">
                <a:solidFill>
                  <a:schemeClr val="tx2"/>
                </a:solidFill>
              </a:rPr>
              <a:t>شركاتها </a:t>
            </a:r>
            <a:r>
              <a:rPr lang="ar-KW" sz="2400" b="1" dirty="0">
                <a:solidFill>
                  <a:schemeClr val="tx2"/>
                </a:solidFill>
              </a:rPr>
              <a:t>التابعة أو الزميلة في أسواق مالية أخرى</a:t>
            </a:r>
          </a:p>
          <a:p>
            <a:pPr marL="0" lvl="0" indent="0" algn="just" rtl="1">
              <a:spcBef>
                <a:spcPts val="0"/>
              </a:spcBef>
              <a:buNone/>
            </a:pPr>
            <a:endParaRPr lang="ar-KW" sz="2400" b="1" u="sng" dirty="0" smtClean="0">
              <a:solidFill>
                <a:prstClr val="black"/>
              </a:solidFill>
            </a:endParaRPr>
          </a:p>
          <a:p>
            <a:pPr marL="0" lvl="0" indent="0" algn="just" rtl="1">
              <a:spcBef>
                <a:spcPts val="0"/>
              </a:spcBef>
              <a:buNone/>
            </a:pPr>
            <a:r>
              <a:rPr lang="ar-KW" sz="2400" b="1" u="sng" dirty="0" smtClean="0">
                <a:solidFill>
                  <a:prstClr val="black"/>
                </a:solidFill>
              </a:rPr>
              <a:t>الإجراء المطلوب:</a:t>
            </a:r>
            <a:r>
              <a:rPr lang="ar-KW" sz="2400" dirty="0" smtClean="0">
                <a:solidFill>
                  <a:prstClr val="black"/>
                </a:solidFill>
              </a:rPr>
              <a:t> في </a:t>
            </a:r>
            <a:r>
              <a:rPr lang="ar-KW" sz="2400" dirty="0">
                <a:solidFill>
                  <a:prstClr val="black"/>
                </a:solidFill>
              </a:rPr>
              <a:t>حال إدراج الأوراق المالية </a:t>
            </a:r>
            <a:r>
              <a:rPr lang="ar-KW" sz="2400" dirty="0" smtClean="0">
                <a:solidFill>
                  <a:prstClr val="black"/>
                </a:solidFill>
              </a:rPr>
              <a:t>للشركة أو </a:t>
            </a:r>
            <a:r>
              <a:rPr lang="ar-KW" sz="2400" dirty="0">
                <a:solidFill>
                  <a:prstClr val="black"/>
                </a:solidFill>
              </a:rPr>
              <a:t>إحدى </a:t>
            </a:r>
            <a:r>
              <a:rPr lang="ar-KW" sz="2400" dirty="0" smtClean="0">
                <a:solidFill>
                  <a:prstClr val="black"/>
                </a:solidFill>
              </a:rPr>
              <a:t>شركاتها </a:t>
            </a:r>
            <a:r>
              <a:rPr lang="ar-KW" sz="2400" dirty="0">
                <a:solidFill>
                  <a:prstClr val="black"/>
                </a:solidFill>
              </a:rPr>
              <a:t>التابعة في بورصات أخرى أو سوق أجنبي أو </a:t>
            </a:r>
            <a:r>
              <a:rPr lang="ar-KW" sz="2400" dirty="0" smtClean="0">
                <a:solidFill>
                  <a:prstClr val="black"/>
                </a:solidFill>
              </a:rPr>
              <a:t>انسحبت وألغت إدراجها </a:t>
            </a:r>
            <a:r>
              <a:rPr lang="ar-KW" sz="2400" dirty="0">
                <a:solidFill>
                  <a:prstClr val="black"/>
                </a:solidFill>
              </a:rPr>
              <a:t>من هذه الأسواق فإنه يتعين </a:t>
            </a:r>
            <a:r>
              <a:rPr lang="ar-KW" sz="2400" dirty="0" smtClean="0">
                <a:solidFill>
                  <a:prstClr val="black"/>
                </a:solidFill>
              </a:rPr>
              <a:t>عليها </a:t>
            </a:r>
            <a:r>
              <a:rPr lang="ar-KW" sz="2400" dirty="0">
                <a:solidFill>
                  <a:prstClr val="black"/>
                </a:solidFill>
              </a:rPr>
              <a:t>الإفصاح عن تلك المعلومات مع ذكر التفاصيل المتعلقة بها.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419872" y="1257142"/>
            <a:ext cx="5258544" cy="1161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14337767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457200"/>
            <a:ext cx="5186537" cy="823012"/>
          </a:xfrm>
        </p:spPr>
        <p:txBody>
          <a:bodyPr>
            <a:normAutofit fontScale="90000"/>
          </a:bodyPr>
          <a:lstStyle/>
          <a:p>
            <a:pPr lvl="0" algn="justLow" rtl="1" fontAlgn="base">
              <a:spcAft>
                <a:spcPct val="0"/>
              </a:spcAft>
            </a:pPr>
            <a:r>
              <a:rPr lang="ar-KW" sz="3400" b="1" dirty="0">
                <a:solidFill>
                  <a:schemeClr val="tx2"/>
                </a:solidFill>
                <a:latin typeface="Sakkal Majalla" pitchFamily="2" charset="-78"/>
                <a:cs typeface="+mn-cs"/>
              </a:rPr>
              <a:t>أمثلة عن كيفية التعامل مع </a:t>
            </a:r>
            <a:r>
              <a:rPr lang="ar-KW" sz="3400" b="1" dirty="0" smtClean="0">
                <a:solidFill>
                  <a:schemeClr val="tx2"/>
                </a:solidFill>
                <a:latin typeface="Sakkal Majalla" pitchFamily="2" charset="-78"/>
                <a:cs typeface="+mn-cs"/>
              </a:rPr>
              <a:t/>
            </a:r>
            <a:br>
              <a:rPr lang="ar-KW" sz="3400" b="1" dirty="0" smtClean="0">
                <a:solidFill>
                  <a:schemeClr val="tx2"/>
                </a:solidFill>
                <a:latin typeface="Sakkal Majalla" pitchFamily="2" charset="-78"/>
                <a:cs typeface="+mn-cs"/>
              </a:rPr>
            </a:br>
            <a:r>
              <a:rPr lang="ar-KW" sz="3400" b="1" dirty="0" smtClean="0">
                <a:solidFill>
                  <a:schemeClr val="tx2"/>
                </a:solidFill>
                <a:latin typeface="Sakkal Majalla" pitchFamily="2" charset="-78"/>
                <a:cs typeface="+mn-cs"/>
              </a:rPr>
              <a:t>المعلومات </a:t>
            </a:r>
            <a:r>
              <a:rPr lang="ar-KW" sz="3400" b="1" dirty="0">
                <a:solidFill>
                  <a:schemeClr val="tx2"/>
                </a:solidFill>
                <a:latin typeface="Sakkal Majalla" pitchFamily="2" charset="-78"/>
                <a:cs typeface="+mn-cs"/>
              </a:rPr>
              <a:t>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419100" y="1556792"/>
            <a:ext cx="8229600" cy="4065315"/>
          </a:xfrm>
        </p:spPr>
        <p:txBody>
          <a:bodyPr>
            <a:normAutofit/>
          </a:bodyPr>
          <a:lstStyle/>
          <a:p>
            <a:pPr marL="0" lvl="0" indent="0" algn="just" rtl="1">
              <a:lnSpc>
                <a:spcPct val="150000"/>
              </a:lnSpc>
              <a:spcBef>
                <a:spcPts val="0"/>
              </a:spcBef>
              <a:buNone/>
            </a:pPr>
            <a:r>
              <a:rPr lang="ar-KW" sz="2400" b="1" u="sng" dirty="0" smtClean="0">
                <a:solidFill>
                  <a:schemeClr val="tx2"/>
                </a:solidFill>
              </a:rPr>
              <a:t>الحالة</a:t>
            </a:r>
            <a:r>
              <a:rPr lang="ar-KW" sz="2400" b="1" u="sng" dirty="0">
                <a:solidFill>
                  <a:schemeClr val="tx2"/>
                </a:solidFill>
              </a:rPr>
              <a:t>: </a:t>
            </a:r>
            <a:r>
              <a:rPr lang="ar-KW" sz="2400" b="1" dirty="0" smtClean="0">
                <a:solidFill>
                  <a:schemeClr val="tx2"/>
                </a:solidFill>
              </a:rPr>
              <a:t>قيام أحد وكالات التصنيف الائتماني بتثبيت </a:t>
            </a:r>
            <a:r>
              <a:rPr lang="ar-KW" sz="2400" b="1" dirty="0">
                <a:solidFill>
                  <a:schemeClr val="tx2"/>
                </a:solidFill>
              </a:rPr>
              <a:t>أو تغيير أو إصدار تصنيف ائتماني  </a:t>
            </a:r>
            <a:r>
              <a:rPr lang="ar-KW" sz="2400" b="1" dirty="0" smtClean="0">
                <a:solidFill>
                  <a:schemeClr val="tx2"/>
                </a:solidFill>
              </a:rPr>
              <a:t>للشركة أو أحد إصداراتها</a:t>
            </a:r>
          </a:p>
          <a:p>
            <a:pPr marL="0" lvl="0" indent="0" algn="just" rtl="1">
              <a:lnSpc>
                <a:spcPct val="150000"/>
              </a:lnSpc>
              <a:spcBef>
                <a:spcPts val="0"/>
              </a:spcBef>
              <a:buNone/>
            </a:pPr>
            <a:r>
              <a:rPr lang="ar-KW" sz="2400" b="1" u="sng" dirty="0" smtClean="0">
                <a:solidFill>
                  <a:prstClr val="black"/>
                </a:solidFill>
              </a:rPr>
              <a:t>الإجراء المطلوب:</a:t>
            </a:r>
            <a:r>
              <a:rPr lang="ar-KW" sz="2400" dirty="0" smtClean="0">
                <a:solidFill>
                  <a:prstClr val="black"/>
                </a:solidFill>
              </a:rPr>
              <a:t> الإفصاح في سوق الكويت للأوراق المالية عن ذلك التصنيف مع تضمين الإفصاح فئة </a:t>
            </a:r>
            <a:r>
              <a:rPr lang="ar-KW" sz="2400" dirty="0">
                <a:solidFill>
                  <a:prstClr val="black"/>
                </a:solidFill>
              </a:rPr>
              <a:t>التصنيف الائتماني وما يعكسه التصنيف حول أوضاع المصدر أو الإصدار على المديين القصير والطويل الأجل ، بالإضافة إلى مدلولات التصنيف والنظرة المستقبلية ، و ترجمة دقيقة عن التصريح الصحفي أو الملخص التنفيذي للتقرير الصادر في هذا الشأن.</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412776"/>
            <a:ext cx="561858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38293062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cs typeface="+mn-cs"/>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548680"/>
            <a:ext cx="5876925" cy="868958"/>
          </a:xfrm>
        </p:spPr>
        <p:txBody>
          <a:bodyPr>
            <a:normAutofit/>
          </a:bodyPr>
          <a:lstStyle/>
          <a:p>
            <a:pPr algn="r" rtl="1"/>
            <a:r>
              <a:rPr lang="ar-KW" sz="3400" b="1" dirty="0">
                <a:solidFill>
                  <a:schemeClr val="tx2"/>
                </a:solidFill>
                <a:latin typeface="Sakkal Majalla" pitchFamily="2" charset="-78"/>
              </a:rPr>
              <a:t>مقدمــــــــة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419100" y="1696655"/>
            <a:ext cx="8229600" cy="4525963"/>
          </a:xfrm>
        </p:spPr>
        <p:txBody>
          <a:bodyPr vert="horz" lIns="91440" tIns="45720" rIns="91440" bIns="45720" rtlCol="0">
            <a:normAutofit/>
          </a:bodyPr>
          <a:lstStyle/>
          <a:p>
            <a:pPr marL="0" indent="0" algn="justLow" rtl="1" fontAlgn="base">
              <a:lnSpc>
                <a:spcPct val="90000"/>
              </a:lnSpc>
              <a:spcBef>
                <a:spcPct val="0"/>
              </a:spcBef>
              <a:spcAft>
                <a:spcPts val="600"/>
              </a:spcAft>
              <a:buNone/>
            </a:pPr>
            <a:r>
              <a:rPr lang="ar-KW" sz="2800" b="1" dirty="0">
                <a:solidFill>
                  <a:schemeClr val="tx2"/>
                </a:solidFill>
                <a:latin typeface="Calibri" pitchFamily="34" charset="0"/>
              </a:rPr>
              <a:t>تهدف هذه الورشة إلى توعية المختصين في الشركات المدرجة بتعليمات هيئة أسواق المال بشأن الإفصاح عن المعلومات الجوهرية و آلية الإعلان عنها. </a:t>
            </a:r>
          </a:p>
          <a:p>
            <a:pPr marL="0" indent="0" algn="justLow" rtl="1" fontAlgn="base">
              <a:lnSpc>
                <a:spcPct val="90000"/>
              </a:lnSpc>
              <a:spcBef>
                <a:spcPct val="0"/>
              </a:spcBef>
              <a:spcAft>
                <a:spcPts val="600"/>
              </a:spcAft>
              <a:buNone/>
            </a:pPr>
            <a:endParaRPr lang="ar-KW" sz="2800" b="1" dirty="0">
              <a:solidFill>
                <a:schemeClr val="tx2"/>
              </a:solidFill>
              <a:latin typeface="Calibri" pitchFamily="34" charset="0"/>
            </a:endParaRPr>
          </a:p>
          <a:p>
            <a:pPr marL="0" indent="0" algn="justLow" rtl="1" fontAlgn="base">
              <a:lnSpc>
                <a:spcPct val="90000"/>
              </a:lnSpc>
              <a:spcBef>
                <a:spcPct val="0"/>
              </a:spcBef>
              <a:spcAft>
                <a:spcPts val="600"/>
              </a:spcAft>
              <a:buNone/>
            </a:pPr>
            <a:r>
              <a:rPr lang="ar-KW" sz="2800" b="1" dirty="0">
                <a:solidFill>
                  <a:schemeClr val="tx2"/>
                </a:solidFill>
                <a:latin typeface="Calibri" pitchFamily="34" charset="0"/>
              </a:rPr>
              <a:t>كما تسعى الهيئة من خلال هذه الورشة إلى التطبيق الأمثل لتعليمات الإفصاح عن المعلومات الجوهرية وذلك للوصول إلى أفضل سبل تطبيق سياسة الإفصاح الكامل بما يحقق العدالة والشفافية ويمنع تعارض المصالح واستغلال المعلومات الداخلية.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275856" y="1412776"/>
            <a:ext cx="51865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692696"/>
            <a:ext cx="5876925" cy="864096"/>
          </a:xfrm>
        </p:spPr>
        <p:txBody>
          <a:bodyPr>
            <a:normAutofit/>
          </a:bodyPr>
          <a:lstStyle/>
          <a:p>
            <a:pPr algn="r" rtl="1"/>
            <a:r>
              <a:rPr lang="ar-KW" sz="3400" b="1" dirty="0">
                <a:solidFill>
                  <a:schemeClr val="tx2"/>
                </a:solidFill>
                <a:latin typeface="Sakkal Majalla" pitchFamily="2" charset="-78"/>
              </a:rPr>
              <a:t>جدول أعمال الورشة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r" rtl="1" fontAlgn="base">
              <a:lnSpc>
                <a:spcPct val="90000"/>
              </a:lnSpc>
              <a:spcBef>
                <a:spcPct val="0"/>
              </a:spcBef>
              <a:spcAft>
                <a:spcPts val="600"/>
              </a:spcAft>
              <a:buNone/>
            </a:pPr>
            <a:endParaRPr lang="ar-KW" sz="2600" b="1" u="sng" dirty="0" smtClean="0">
              <a:solidFill>
                <a:schemeClr val="tx2"/>
              </a:solidFill>
              <a:latin typeface="Calibri" pitchFamily="34" charset="0"/>
            </a:endParaRPr>
          </a:p>
          <a:p>
            <a:pPr marL="0" indent="0" algn="r" rtl="1" fontAlgn="base">
              <a:lnSpc>
                <a:spcPct val="90000"/>
              </a:lnSpc>
              <a:spcBef>
                <a:spcPct val="0"/>
              </a:spcBef>
              <a:spcAft>
                <a:spcPts val="600"/>
              </a:spcAft>
              <a:buNone/>
            </a:pPr>
            <a:r>
              <a:rPr lang="ar-KW" sz="2600" b="1" u="sng" dirty="0" smtClean="0">
                <a:solidFill>
                  <a:schemeClr val="tx2"/>
                </a:solidFill>
                <a:latin typeface="Calibri" pitchFamily="34" charset="0"/>
              </a:rPr>
              <a:t>سوف </a:t>
            </a:r>
            <a:r>
              <a:rPr lang="ar-KW" sz="2600" b="1" u="sng" dirty="0">
                <a:solidFill>
                  <a:schemeClr val="tx2"/>
                </a:solidFill>
                <a:latin typeface="Calibri" pitchFamily="34" charset="0"/>
              </a:rPr>
              <a:t>نقوم من خلال هذه الورشة بمناقشة المواضيع التالية: </a:t>
            </a:r>
            <a:endParaRPr lang="en-US" sz="2600" b="1" u="sng" dirty="0">
              <a:solidFill>
                <a:schemeClr val="tx2"/>
              </a:solidFill>
              <a:latin typeface="Calibri" pitchFamily="34" charset="0"/>
            </a:endParaRPr>
          </a:p>
          <a:p>
            <a:pPr marL="0" indent="0" algn="r" rtl="1" fontAlgn="base">
              <a:lnSpc>
                <a:spcPct val="90000"/>
              </a:lnSpc>
              <a:spcBef>
                <a:spcPct val="0"/>
              </a:spcBef>
              <a:spcAft>
                <a:spcPts val="600"/>
              </a:spcAft>
              <a:buNone/>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أهداف تعليمات الإفصاح عن المعلومات الجوهرية</a:t>
            </a:r>
            <a:r>
              <a:rPr lang="ar-KW" sz="2600" b="1" dirty="0" smtClean="0">
                <a:solidFill>
                  <a:schemeClr val="tx2"/>
                </a:solidFill>
                <a:latin typeface="Calibri" pitchFamily="34" charset="0"/>
              </a:rPr>
              <a:t>.</a:t>
            </a:r>
          </a:p>
          <a:p>
            <a:pPr marL="0" indent="0" algn="r" rtl="1" fontAlgn="base">
              <a:lnSpc>
                <a:spcPct val="90000"/>
              </a:lnSpc>
              <a:spcBef>
                <a:spcPct val="0"/>
              </a:spcBef>
              <a:spcAft>
                <a:spcPts val="600"/>
              </a:spcAft>
              <a:buNone/>
            </a:pPr>
            <a:endParaRPr lang="en-US"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نبذة عن تعليمات الهيئة بشأن الإفصاح عن المعلومات الجوهرية</a:t>
            </a:r>
            <a:r>
              <a:rPr lang="ar-KW" sz="2600" b="1" dirty="0" smtClean="0">
                <a:solidFill>
                  <a:schemeClr val="tx2"/>
                </a:solidFill>
                <a:latin typeface="Calibri" pitchFamily="34" charset="0"/>
              </a:rPr>
              <a:t>.</a:t>
            </a:r>
          </a:p>
          <a:p>
            <a:pPr marL="0" indent="0" algn="r" rtl="1" fontAlgn="base">
              <a:lnSpc>
                <a:spcPct val="90000"/>
              </a:lnSpc>
              <a:spcBef>
                <a:spcPct val="0"/>
              </a:spcBef>
              <a:spcAft>
                <a:spcPts val="600"/>
              </a:spcAft>
              <a:buNone/>
            </a:pPr>
            <a:endParaRPr lang="ar-KW" sz="2600" b="1" dirty="0">
              <a:solidFill>
                <a:schemeClr val="tx2"/>
              </a:solidFill>
              <a:latin typeface="Calibri" pitchFamily="34" charset="0"/>
            </a:endParaRPr>
          </a:p>
          <a:p>
            <a:pPr algn="r" rtl="1" fontAlgn="base">
              <a:lnSpc>
                <a:spcPct val="90000"/>
              </a:lnSpc>
              <a:spcBef>
                <a:spcPct val="0"/>
              </a:spcBef>
              <a:spcAft>
                <a:spcPts val="600"/>
              </a:spcAft>
            </a:pPr>
            <a:r>
              <a:rPr lang="ar-KW" sz="2600" b="1" dirty="0">
                <a:solidFill>
                  <a:schemeClr val="tx2"/>
                </a:solidFill>
                <a:latin typeface="Calibri" pitchFamily="34" charset="0"/>
              </a:rPr>
              <a:t>أمثلة عن كيفية التعامل مع المعلومات الجوهرية.</a:t>
            </a:r>
          </a:p>
          <a:p>
            <a:pPr marL="0" lvl="0" indent="0" algn="r"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92" y="116632"/>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03848" y="1412776"/>
            <a:ext cx="533055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7904" y="404664"/>
            <a:ext cx="4940821" cy="1003548"/>
          </a:xfrm>
        </p:spPr>
        <p:txBody>
          <a:bodyPr>
            <a:noAutofit/>
          </a:bodyPr>
          <a:lstStyle/>
          <a:p>
            <a:pPr algn="justLow" rtl="1"/>
            <a:r>
              <a:rPr lang="ar-KW" sz="3400" b="1" dirty="0">
                <a:solidFill>
                  <a:schemeClr val="tx2"/>
                </a:solidFill>
                <a:latin typeface="Sakkal Majalla" pitchFamily="2" charset="-78"/>
              </a:rPr>
              <a:t>أهداف تعليمات الإفصاح عن المعلومات الجوهرية</a:t>
            </a:r>
            <a:endParaRPr lang="en-US" sz="3400" b="1" dirty="0">
              <a:solidFill>
                <a:schemeClr val="tx2"/>
              </a:solidFill>
              <a:latin typeface="Sakkal Majalla" pitchFamily="2" charset="-78"/>
            </a:endParaRPr>
          </a:p>
        </p:txBody>
      </p:sp>
      <p:sp>
        <p:nvSpPr>
          <p:cNvPr id="3" name="Content Placeholder 2"/>
          <p:cNvSpPr>
            <a:spLocks noGrp="1"/>
          </p:cNvSpPr>
          <p:nvPr>
            <p:ph idx="1"/>
          </p:nvPr>
        </p:nvSpPr>
        <p:spPr>
          <a:xfrm>
            <a:off x="419100" y="1696655"/>
            <a:ext cx="8229600" cy="4525963"/>
          </a:xfrm>
        </p:spPr>
        <p:txBody>
          <a:bodyPr>
            <a:normAutofit/>
          </a:bodyPr>
          <a:lstStyle/>
          <a:p>
            <a:pPr marL="0" indent="0" algn="r" rtl="1" fontAlgn="base">
              <a:lnSpc>
                <a:spcPct val="90000"/>
              </a:lnSpc>
              <a:spcBef>
                <a:spcPct val="0"/>
              </a:spcBef>
              <a:spcAft>
                <a:spcPts val="600"/>
              </a:spcAft>
              <a:buNone/>
            </a:pPr>
            <a:r>
              <a:rPr lang="ar-KW" sz="2600" b="1" dirty="0">
                <a:solidFill>
                  <a:schemeClr val="tx2"/>
                </a:solidFill>
                <a:latin typeface="Calibri" pitchFamily="34" charset="0"/>
              </a:rPr>
              <a:t>تهدف تعليمات الهيئة بشأن الإفصاح عن المعلومات الجوهرية إلى: </a:t>
            </a:r>
            <a:endParaRPr lang="en-US" sz="2600" b="1" dirty="0">
              <a:solidFill>
                <a:schemeClr val="tx2"/>
              </a:solidFill>
              <a:latin typeface="Calibri" pitchFamily="34" charset="0"/>
            </a:endParaRPr>
          </a:p>
          <a:p>
            <a:pPr marL="285750" indent="-285750" algn="r" rtl="1" fontAlgn="base">
              <a:lnSpc>
                <a:spcPct val="90000"/>
              </a:lnSpc>
              <a:spcBef>
                <a:spcPct val="0"/>
              </a:spcBef>
              <a:spcAft>
                <a:spcPts val="600"/>
              </a:spcAft>
              <a:buFontTx/>
              <a:buChar char="-"/>
            </a:pPr>
            <a:endParaRPr lang="ar-KW" sz="2600" b="1" dirty="0" smtClean="0">
              <a:solidFill>
                <a:schemeClr val="tx2"/>
              </a:solidFill>
              <a:latin typeface="Calibri" pitchFamily="34" charset="0"/>
            </a:endParaRPr>
          </a:p>
          <a:p>
            <a:pPr marL="285750" indent="-285750" algn="r" rtl="1" fontAlgn="base">
              <a:lnSpc>
                <a:spcPct val="90000"/>
              </a:lnSpc>
              <a:spcBef>
                <a:spcPct val="0"/>
              </a:spcBef>
              <a:spcAft>
                <a:spcPts val="600"/>
              </a:spcAft>
              <a:buFontTx/>
              <a:buChar char="-"/>
            </a:pPr>
            <a:r>
              <a:rPr lang="ar-KW" sz="2600" b="1" dirty="0" smtClean="0">
                <a:solidFill>
                  <a:schemeClr val="tx2"/>
                </a:solidFill>
                <a:latin typeface="Calibri" pitchFamily="34" charset="0"/>
              </a:rPr>
              <a:t>معالجة </a:t>
            </a:r>
            <a:r>
              <a:rPr lang="ar-KW" sz="2600" b="1" dirty="0">
                <a:solidFill>
                  <a:schemeClr val="tx2"/>
                </a:solidFill>
                <a:latin typeface="Calibri" pitchFamily="34" charset="0"/>
              </a:rPr>
              <a:t>وتنظيم إجراءات قيام المصدرين بالإفصاح عن المعلومات الجوهرية.</a:t>
            </a:r>
          </a:p>
          <a:p>
            <a:pPr marL="285750" indent="-285750" algn="r" rtl="1" fontAlgn="base">
              <a:lnSpc>
                <a:spcPct val="90000"/>
              </a:lnSpc>
              <a:spcBef>
                <a:spcPct val="0"/>
              </a:spcBef>
              <a:spcAft>
                <a:spcPts val="600"/>
              </a:spcAft>
              <a:buFontTx/>
              <a:buChar char="-"/>
            </a:pPr>
            <a:endParaRPr lang="ar-KW" sz="2600" b="1" dirty="0">
              <a:solidFill>
                <a:schemeClr val="tx2"/>
              </a:solidFill>
              <a:latin typeface="Calibri" pitchFamily="34" charset="0"/>
            </a:endParaRPr>
          </a:p>
          <a:p>
            <a:pPr marL="285750" indent="-285750" algn="r" rtl="1" fontAlgn="base">
              <a:lnSpc>
                <a:spcPct val="90000"/>
              </a:lnSpc>
              <a:spcBef>
                <a:spcPct val="0"/>
              </a:spcBef>
              <a:spcAft>
                <a:spcPts val="600"/>
              </a:spcAft>
              <a:buFontTx/>
              <a:buChar char="-"/>
            </a:pPr>
            <a:r>
              <a:rPr lang="ar-KW" sz="2600" b="1" dirty="0">
                <a:solidFill>
                  <a:schemeClr val="tx2"/>
                </a:solidFill>
                <a:latin typeface="Calibri" pitchFamily="34" charset="0"/>
              </a:rPr>
              <a:t>إيضاح آلية الإعلان عن المعلومات الجوهرية.</a:t>
            </a:r>
          </a:p>
          <a:p>
            <a:pPr marL="285750" indent="-285750" algn="r" rtl="1" fontAlgn="base">
              <a:lnSpc>
                <a:spcPct val="90000"/>
              </a:lnSpc>
              <a:spcBef>
                <a:spcPct val="0"/>
              </a:spcBef>
              <a:spcAft>
                <a:spcPts val="600"/>
              </a:spcAft>
              <a:buFontTx/>
              <a:buChar char="-"/>
            </a:pPr>
            <a:endParaRPr lang="ar-KW" sz="2600" b="1" dirty="0">
              <a:solidFill>
                <a:schemeClr val="tx2"/>
              </a:solidFill>
              <a:latin typeface="Calibri" pitchFamily="34" charset="0"/>
            </a:endParaRPr>
          </a:p>
          <a:p>
            <a:pPr marL="285750" indent="-285750" algn="r" rtl="1" fontAlgn="base">
              <a:lnSpc>
                <a:spcPct val="90000"/>
              </a:lnSpc>
              <a:spcBef>
                <a:spcPct val="0"/>
              </a:spcBef>
              <a:spcAft>
                <a:spcPts val="600"/>
              </a:spcAft>
              <a:buFontTx/>
              <a:buChar char="-"/>
            </a:pPr>
            <a:r>
              <a:rPr lang="ar-KW" sz="2600" b="1" dirty="0">
                <a:solidFill>
                  <a:schemeClr val="tx2"/>
                </a:solidFill>
                <a:latin typeface="Calibri" pitchFamily="34" charset="0"/>
              </a:rPr>
              <a:t>توفير المعلومات الكافية وبشكل عادل للمستثمر الحصيف لتمكينه من اتخاذ قراراته الاستثمارية.</a:t>
            </a: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88640"/>
            <a:ext cx="288032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75856" y="1412776"/>
            <a:ext cx="525854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1299682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3245" y="404664"/>
            <a:ext cx="5559537" cy="1003548"/>
          </a:xfrm>
        </p:spPr>
        <p:txBody>
          <a:bodyPr>
            <a:noAutofit/>
          </a:bodyPr>
          <a:lstStyle/>
          <a:p>
            <a:pPr algn="justLow" rtl="1" fontAlgn="base">
              <a:spcAft>
                <a:spcPct val="0"/>
              </a:spcAft>
            </a:pPr>
            <a:r>
              <a:rPr lang="ar-KW" sz="3400" b="1" dirty="0">
                <a:solidFill>
                  <a:schemeClr val="tx2"/>
                </a:solidFill>
                <a:latin typeface="Sakkal Majalla" pitchFamily="2" charset="-78"/>
                <a:cs typeface="Arial"/>
              </a:rPr>
              <a:t>نبذة عن تعليمات الهيئة بشأن الإفصاح عن المعلومات الجوهرية</a:t>
            </a:r>
            <a:endParaRPr lang="en-US" sz="3400" b="1" dirty="0">
              <a:solidFill>
                <a:schemeClr val="tx2"/>
              </a:solidFill>
              <a:latin typeface="Sakkal Majalla" pitchFamily="2" charset="-78"/>
              <a:cs typeface="Arial"/>
            </a:endParaRPr>
          </a:p>
        </p:txBody>
      </p:sp>
      <p:sp>
        <p:nvSpPr>
          <p:cNvPr id="3" name="Content Placeholder 2"/>
          <p:cNvSpPr>
            <a:spLocks noGrp="1"/>
          </p:cNvSpPr>
          <p:nvPr>
            <p:ph idx="1"/>
          </p:nvPr>
        </p:nvSpPr>
        <p:spPr>
          <a:xfrm>
            <a:off x="449794" y="1700808"/>
            <a:ext cx="8229600" cy="4137323"/>
          </a:xfrm>
        </p:spPr>
        <p:txBody>
          <a:bodyPr>
            <a:normAutofit/>
          </a:bodyPr>
          <a:lstStyle/>
          <a:p>
            <a:pPr marL="0" indent="0" algn="r" rtl="1" fontAlgn="base">
              <a:spcBef>
                <a:spcPct val="0"/>
              </a:spcBef>
              <a:spcAft>
                <a:spcPts val="600"/>
              </a:spcAft>
              <a:buNone/>
            </a:pPr>
            <a:r>
              <a:rPr lang="ar-KW" sz="2400" b="1" u="sng" dirty="0">
                <a:solidFill>
                  <a:schemeClr val="tx2"/>
                </a:solidFill>
              </a:rPr>
              <a:t>تعريف المعلومة الجوهرية:</a:t>
            </a:r>
            <a:endParaRPr lang="en-US" sz="2400" b="1" u="sng" dirty="0">
              <a:solidFill>
                <a:schemeClr val="tx2"/>
              </a:solidFill>
            </a:endParaRPr>
          </a:p>
          <a:p>
            <a:pPr algn="just" rtl="1" fontAlgn="base">
              <a:lnSpc>
                <a:spcPct val="110000"/>
              </a:lnSpc>
              <a:spcBef>
                <a:spcPts val="0"/>
              </a:spcBef>
              <a:spcAft>
                <a:spcPct val="0"/>
              </a:spcAft>
              <a:buFont typeface="Arial" charset="0"/>
              <a:buChar char="•"/>
            </a:pPr>
            <a:r>
              <a:rPr lang="ar-KW" sz="2400" b="1" dirty="0">
                <a:solidFill>
                  <a:schemeClr val="tx2"/>
                </a:solidFill>
              </a:rPr>
              <a:t>هي معلومة لدى المُصْدِرْ تتعلق بنشاطه أو بشخصه أو بمركزه المالي أو إدارته.</a:t>
            </a:r>
          </a:p>
          <a:p>
            <a:pPr algn="just" rtl="1" fontAlgn="base">
              <a:lnSpc>
                <a:spcPct val="110000"/>
              </a:lnSpc>
              <a:spcBef>
                <a:spcPts val="0"/>
              </a:spcBef>
              <a:spcAft>
                <a:spcPct val="0"/>
              </a:spcAft>
              <a:buFont typeface="Arial" charset="0"/>
              <a:buChar char="•"/>
            </a:pPr>
            <a:r>
              <a:rPr lang="ar-KW" sz="2400" b="1" dirty="0">
                <a:solidFill>
                  <a:schemeClr val="tx2"/>
                </a:solidFill>
              </a:rPr>
              <a:t> لا تكون معرفتها متاحة للجمهور والمتعاملين.</a:t>
            </a:r>
          </a:p>
          <a:p>
            <a:pPr algn="just" rtl="1" fontAlgn="base">
              <a:lnSpc>
                <a:spcPct val="110000"/>
              </a:lnSpc>
              <a:spcBef>
                <a:spcPts val="0"/>
              </a:spcBef>
              <a:spcAft>
                <a:spcPct val="0"/>
              </a:spcAft>
              <a:buFont typeface="Arial" charset="0"/>
              <a:buChar char="•"/>
            </a:pPr>
            <a:r>
              <a:rPr lang="ar-KW" sz="2400" b="1" dirty="0">
                <a:solidFill>
                  <a:schemeClr val="tx2"/>
                </a:solidFill>
              </a:rPr>
              <a:t>  لها تأثير على أصوله أو خصومه أو وضعه المالي. </a:t>
            </a:r>
          </a:p>
          <a:p>
            <a:pPr algn="just" rtl="1" fontAlgn="base">
              <a:lnSpc>
                <a:spcPct val="110000"/>
              </a:lnSpc>
              <a:spcBef>
                <a:spcPts val="0"/>
              </a:spcBef>
              <a:spcAft>
                <a:spcPct val="0"/>
              </a:spcAft>
              <a:buFont typeface="Arial" charset="0"/>
              <a:buChar char="•"/>
            </a:pPr>
            <a:r>
              <a:rPr lang="ar-KW" sz="2400" b="1" dirty="0">
                <a:solidFill>
                  <a:schemeClr val="tx2"/>
                </a:solidFill>
              </a:rPr>
              <a:t>يمكن أن تؤدي إلى تغير في سعر أو حجم تداول أسهم المصدر. </a:t>
            </a:r>
          </a:p>
          <a:p>
            <a:pPr algn="just" rtl="1" fontAlgn="base">
              <a:lnSpc>
                <a:spcPct val="110000"/>
              </a:lnSpc>
              <a:spcBef>
                <a:spcPts val="0"/>
              </a:spcBef>
              <a:spcAft>
                <a:spcPct val="0"/>
              </a:spcAft>
              <a:buFont typeface="Arial" charset="0"/>
              <a:buChar char="•"/>
            </a:pPr>
            <a:r>
              <a:rPr lang="ar-KW" sz="2400" b="1" dirty="0">
                <a:solidFill>
                  <a:schemeClr val="tx2"/>
                </a:solidFill>
              </a:rPr>
              <a:t>يمكن أن تؤثر في قدرة المصدر على الوفاء بالتزاماته</a:t>
            </a:r>
            <a:r>
              <a:rPr lang="ar-KW" sz="2400" b="1" dirty="0"/>
              <a:t>.</a:t>
            </a:r>
          </a:p>
          <a:p>
            <a:pPr marL="0" lvl="0" indent="0" algn="r" rtl="1">
              <a:spcBef>
                <a:spcPts val="0"/>
              </a:spcBef>
              <a:buNone/>
            </a:pPr>
            <a:endParaRPr lang="ar-KW" sz="1800" dirty="0">
              <a:solidFill>
                <a:prstClr val="black"/>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8" y="116632"/>
            <a:ext cx="327500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75856" y="1484784"/>
            <a:ext cx="54025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9872" y="431430"/>
            <a:ext cx="5408712" cy="1003548"/>
          </a:xfrm>
        </p:spPr>
        <p:txBody>
          <a:bodyPr>
            <a:noAutofit/>
          </a:bodyPr>
          <a:lstStyle/>
          <a:p>
            <a:pPr algn="justLow" rtl="1" fontAlgn="base">
              <a:spcAft>
                <a:spcPct val="0"/>
              </a:spcAft>
            </a:pPr>
            <a:r>
              <a:rPr lang="ar-KW" sz="3600" b="1" dirty="0">
                <a:solidFill>
                  <a:schemeClr val="tx2"/>
                </a:solidFill>
                <a:latin typeface="Sakkal Majalla" pitchFamily="2" charset="-78"/>
                <a:cs typeface="Arial"/>
              </a:rPr>
              <a:t>نبذة عن تعليمات الهيئة بشأن الإفصاح عن المعلومات الجوهرية</a:t>
            </a:r>
            <a:endParaRPr lang="en-US" sz="3600" b="1" dirty="0">
              <a:solidFill>
                <a:schemeClr val="tx2"/>
              </a:solidFill>
              <a:latin typeface="Sakkal Majalla" pitchFamily="2" charset="-78"/>
              <a:cs typeface="Arial"/>
            </a:endParaRPr>
          </a:p>
        </p:txBody>
      </p:sp>
      <p:sp>
        <p:nvSpPr>
          <p:cNvPr id="3" name="Content Placeholder 2"/>
          <p:cNvSpPr>
            <a:spLocks noGrp="1"/>
          </p:cNvSpPr>
          <p:nvPr>
            <p:ph idx="1"/>
          </p:nvPr>
        </p:nvSpPr>
        <p:spPr>
          <a:xfrm>
            <a:off x="419100" y="2060848"/>
            <a:ext cx="8229600" cy="3921299"/>
          </a:xfrm>
        </p:spPr>
        <p:txBody>
          <a:bodyPr>
            <a:normAutofit lnSpcReduction="10000"/>
          </a:bodyPr>
          <a:lstStyle/>
          <a:p>
            <a:pPr marL="0" indent="0" algn="r" rtl="1" fontAlgn="base">
              <a:spcBef>
                <a:spcPct val="0"/>
              </a:spcBef>
              <a:spcAft>
                <a:spcPts val="600"/>
              </a:spcAft>
              <a:buNone/>
            </a:pPr>
            <a:r>
              <a:rPr lang="ar-KW" sz="2400" b="1" u="sng" dirty="0">
                <a:solidFill>
                  <a:schemeClr val="tx2"/>
                </a:solidFill>
              </a:rPr>
              <a:t>توقيت الإفصاح عن المعلومة الجوهرية:</a:t>
            </a:r>
            <a:endParaRPr lang="en-US" sz="2400" b="1" u="sng" dirty="0">
              <a:solidFill>
                <a:schemeClr val="tx2"/>
              </a:solidFill>
            </a:endParaRPr>
          </a:p>
          <a:p>
            <a:pPr marL="0" indent="0" algn="just" rtl="1" fontAlgn="base">
              <a:lnSpc>
                <a:spcPct val="150000"/>
              </a:lnSpc>
              <a:spcAft>
                <a:spcPct val="0"/>
              </a:spcAft>
              <a:buNone/>
            </a:pPr>
            <a:r>
              <a:rPr lang="ar-KW" sz="2400" dirty="0" smtClean="0">
                <a:solidFill>
                  <a:schemeClr val="tx2"/>
                </a:solidFill>
              </a:rPr>
              <a:t>أ. </a:t>
            </a:r>
            <a:r>
              <a:rPr lang="ar-KW" sz="2400" b="1" u="sng" dirty="0" smtClean="0">
                <a:solidFill>
                  <a:schemeClr val="tx2"/>
                </a:solidFill>
              </a:rPr>
              <a:t>محددات </a:t>
            </a:r>
            <a:r>
              <a:rPr lang="ar-KW" sz="2400" b="1" u="sng" dirty="0">
                <a:solidFill>
                  <a:schemeClr val="tx2"/>
                </a:solidFill>
              </a:rPr>
              <a:t>عامة: </a:t>
            </a:r>
          </a:p>
          <a:p>
            <a:pPr algn="just" rtl="1" fontAlgn="base">
              <a:lnSpc>
                <a:spcPct val="150000"/>
              </a:lnSpc>
              <a:spcAft>
                <a:spcPct val="0"/>
              </a:spcAft>
              <a:buFont typeface="Arial" charset="0"/>
              <a:buChar char="•"/>
            </a:pPr>
            <a:r>
              <a:rPr lang="ar-KW" sz="2400" b="1" dirty="0">
                <a:solidFill>
                  <a:schemeClr val="tx2"/>
                </a:solidFill>
              </a:rPr>
              <a:t>يجب على المصدر أن يقوم بالإفصاح فوراً دون إبطاء عن المعلومة الجوهرية. </a:t>
            </a:r>
          </a:p>
          <a:p>
            <a:pPr algn="just" rtl="1" fontAlgn="base">
              <a:lnSpc>
                <a:spcPct val="150000"/>
              </a:lnSpc>
              <a:spcAft>
                <a:spcPct val="0"/>
              </a:spcAft>
              <a:buFont typeface="Arial" charset="0"/>
              <a:buChar char="•"/>
            </a:pPr>
            <a:r>
              <a:rPr lang="ar-KW" sz="2400" b="1" dirty="0">
                <a:solidFill>
                  <a:schemeClr val="tx2"/>
                </a:solidFill>
              </a:rPr>
              <a:t>يكون الإفصاح عن المعلومة الجوهرية خلال أوقات عمل الهيئة والبورصة في حال توافرها.</a:t>
            </a:r>
          </a:p>
          <a:p>
            <a:pPr algn="just" rtl="1" fontAlgn="base">
              <a:lnSpc>
                <a:spcPct val="150000"/>
              </a:lnSpc>
              <a:spcAft>
                <a:spcPct val="0"/>
              </a:spcAft>
              <a:buFont typeface="Arial" charset="0"/>
              <a:buChar char="•"/>
            </a:pPr>
            <a:r>
              <a:rPr lang="ar-KW" sz="2400" b="1" dirty="0">
                <a:solidFill>
                  <a:schemeClr val="tx2"/>
                </a:solidFill>
              </a:rPr>
              <a:t>في حال توافر المعلومة الجوهرية خارج أوقات عمل الهيئة والبورصة فيكون الإفصاح قبل بدء جلسة التداول التالية من توافر المعلومة.</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347864" y="1700808"/>
            <a:ext cx="548072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124"/>
            <a:ext cx="3285372" cy="1083790"/>
          </a:xfrm>
          <a:prstGeom prst="rect">
            <a:avLst/>
          </a:prstGeom>
        </p:spPr>
      </p:pic>
    </p:spTree>
    <p:extLst>
      <p:ext uri="{BB962C8B-B14F-4D97-AF65-F5344CB8AC3E}">
        <p14:creationId xmlns:p14="http://schemas.microsoft.com/office/powerpoint/2010/main" val="397821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840" y="404664"/>
            <a:ext cx="5600662" cy="1152128"/>
          </a:xfrm>
        </p:spPr>
        <p:txBody>
          <a:bodyPr>
            <a:noAutofit/>
          </a:bodyPr>
          <a:lstStyle/>
          <a:p>
            <a:pPr algn="r" rtl="1" fontAlgn="base">
              <a:spcAft>
                <a:spcPct val="0"/>
              </a:spcAft>
            </a:pPr>
            <a:r>
              <a:rPr lang="ar-KW" sz="3400" b="1" dirty="0">
                <a:solidFill>
                  <a:schemeClr val="tx2"/>
                </a:solidFill>
                <a:latin typeface="Sakkal Majalla" pitchFamily="2" charset="-78"/>
                <a:cs typeface="Arial"/>
              </a:rPr>
              <a:t>نبذة عن تعليمات الهيئة بشأن الإفصاح عن المعلومات الجوهرية</a:t>
            </a:r>
            <a:endParaRPr lang="en-US" sz="3400" b="1" dirty="0">
              <a:solidFill>
                <a:schemeClr val="tx2"/>
              </a:solidFill>
              <a:latin typeface="Sakkal Majalla" pitchFamily="2" charset="-78"/>
              <a:cs typeface="Arial"/>
            </a:endParaRPr>
          </a:p>
        </p:txBody>
      </p:sp>
      <p:sp>
        <p:nvSpPr>
          <p:cNvPr id="3" name="Content Placeholder 2"/>
          <p:cNvSpPr>
            <a:spLocks noGrp="1"/>
          </p:cNvSpPr>
          <p:nvPr>
            <p:ph idx="1"/>
          </p:nvPr>
        </p:nvSpPr>
        <p:spPr>
          <a:xfrm>
            <a:off x="533400" y="1618204"/>
            <a:ext cx="8229600" cy="4525963"/>
          </a:xfrm>
        </p:spPr>
        <p:txBody>
          <a:bodyPr>
            <a:normAutofit/>
          </a:bodyPr>
          <a:lstStyle/>
          <a:p>
            <a:pPr marL="0" indent="0" algn="r" rtl="1" fontAlgn="base">
              <a:lnSpc>
                <a:spcPct val="120000"/>
              </a:lnSpc>
              <a:spcBef>
                <a:spcPts val="0"/>
              </a:spcBef>
              <a:buNone/>
            </a:pPr>
            <a:r>
              <a:rPr lang="ar-KW" sz="2200" b="1" u="sng" dirty="0">
                <a:solidFill>
                  <a:schemeClr val="tx2"/>
                </a:solidFill>
              </a:rPr>
              <a:t>يتبع: توقيت الإفصاح عن المعلومة الجوهرية</a:t>
            </a:r>
            <a:r>
              <a:rPr lang="ar-KW" sz="2200" b="1" u="sng" dirty="0" smtClean="0">
                <a:solidFill>
                  <a:schemeClr val="tx2"/>
                </a:solidFill>
              </a:rPr>
              <a:t>:</a:t>
            </a:r>
          </a:p>
          <a:p>
            <a:pPr marL="0" indent="0" algn="r" rtl="1" fontAlgn="base">
              <a:lnSpc>
                <a:spcPct val="120000"/>
              </a:lnSpc>
              <a:spcBef>
                <a:spcPts val="0"/>
              </a:spcBef>
              <a:buNone/>
            </a:pPr>
            <a:endParaRPr lang="en-US" sz="600" b="1" u="sng" dirty="0">
              <a:solidFill>
                <a:schemeClr val="tx2"/>
              </a:solidFill>
            </a:endParaRPr>
          </a:p>
          <a:p>
            <a:pPr marL="0" lvl="0" indent="0" algn="just" rtl="1">
              <a:lnSpc>
                <a:spcPct val="120000"/>
              </a:lnSpc>
              <a:spcBef>
                <a:spcPts val="0"/>
              </a:spcBef>
              <a:buNone/>
            </a:pPr>
            <a:r>
              <a:rPr lang="ar-KW" sz="2200" b="1" u="sng" dirty="0" smtClean="0">
                <a:solidFill>
                  <a:schemeClr val="tx2"/>
                </a:solidFill>
              </a:rPr>
              <a:t>ب. محددات خاصة:</a:t>
            </a:r>
            <a:r>
              <a:rPr lang="ar-KW" sz="2200" b="1" dirty="0" smtClean="0">
                <a:solidFill>
                  <a:schemeClr val="tx2"/>
                </a:solidFill>
              </a:rPr>
              <a:t> </a:t>
            </a:r>
            <a:r>
              <a:rPr lang="ar-KW" sz="2200" b="1" dirty="0">
                <a:solidFill>
                  <a:schemeClr val="tx2"/>
                </a:solidFill>
              </a:rPr>
              <a:t>في حال إذا كانت </a:t>
            </a:r>
            <a:r>
              <a:rPr lang="ar-KW" sz="2200" b="1" dirty="0" smtClean="0">
                <a:solidFill>
                  <a:schemeClr val="tx2"/>
                </a:solidFill>
              </a:rPr>
              <a:t>أسهم المصدر مدرجة </a:t>
            </a:r>
            <a:r>
              <a:rPr lang="ar-KW" sz="2200" b="1" dirty="0">
                <a:solidFill>
                  <a:schemeClr val="tx2"/>
                </a:solidFill>
              </a:rPr>
              <a:t>في بورصة </a:t>
            </a:r>
            <a:r>
              <a:rPr lang="ar-KW" sz="2200" b="1" dirty="0" smtClean="0">
                <a:solidFill>
                  <a:schemeClr val="tx2"/>
                </a:solidFill>
              </a:rPr>
              <a:t>أجنبية </a:t>
            </a:r>
            <a:r>
              <a:rPr lang="ar-KW" sz="2200" b="1" dirty="0">
                <a:solidFill>
                  <a:schemeClr val="tx2"/>
                </a:solidFill>
              </a:rPr>
              <a:t>يتم الإفصاح على النحو التالي :</a:t>
            </a:r>
          </a:p>
          <a:p>
            <a:pPr marL="0" lvl="0" indent="0" algn="just" rtl="1">
              <a:lnSpc>
                <a:spcPct val="120000"/>
              </a:lnSpc>
              <a:spcBef>
                <a:spcPts val="0"/>
              </a:spcBef>
              <a:buNone/>
            </a:pPr>
            <a:r>
              <a:rPr lang="ar-KW" sz="2200" b="1" dirty="0">
                <a:solidFill>
                  <a:schemeClr val="tx2"/>
                </a:solidFill>
              </a:rPr>
              <a:t>خلال أيام العمل في كلا البلدين: ضرورة الإفصاح عن المعلومات الجوهرية بشكل متزامن </a:t>
            </a:r>
            <a:r>
              <a:rPr lang="ar-KW" sz="2200" b="1" dirty="0" smtClean="0">
                <a:solidFill>
                  <a:schemeClr val="tx2"/>
                </a:solidFill>
              </a:rPr>
              <a:t>محلياً </a:t>
            </a:r>
            <a:r>
              <a:rPr lang="ar-KW" sz="2200" b="1" dirty="0">
                <a:solidFill>
                  <a:schemeClr val="tx2"/>
                </a:solidFill>
              </a:rPr>
              <a:t>و </a:t>
            </a:r>
            <a:r>
              <a:rPr lang="ar-KW" sz="2200" b="1" dirty="0" smtClean="0">
                <a:solidFill>
                  <a:schemeClr val="tx2"/>
                </a:solidFill>
              </a:rPr>
              <a:t>خارجياً.</a:t>
            </a:r>
            <a:endParaRPr lang="ar-KW" sz="2200" b="1" dirty="0">
              <a:solidFill>
                <a:schemeClr val="tx2"/>
              </a:solidFill>
            </a:endParaRPr>
          </a:p>
          <a:p>
            <a:pPr marL="0" lvl="0" indent="0" algn="just" rtl="1">
              <a:lnSpc>
                <a:spcPct val="120000"/>
              </a:lnSpc>
              <a:spcBef>
                <a:spcPts val="0"/>
              </a:spcBef>
              <a:buNone/>
            </a:pPr>
            <a:r>
              <a:rPr lang="ar-KW" sz="2200" b="1" dirty="0">
                <a:solidFill>
                  <a:schemeClr val="tx2"/>
                </a:solidFill>
              </a:rPr>
              <a:t>خلال أوقات الإجازات الرسمية في دولة الكويت: </a:t>
            </a:r>
          </a:p>
          <a:p>
            <a:pPr lvl="0" algn="just" rtl="1">
              <a:lnSpc>
                <a:spcPct val="120000"/>
              </a:lnSpc>
              <a:spcBef>
                <a:spcPts val="0"/>
              </a:spcBef>
            </a:pPr>
            <a:r>
              <a:rPr lang="ar-KW" sz="2200" b="1" dirty="0">
                <a:solidFill>
                  <a:schemeClr val="tx2"/>
                </a:solidFill>
              </a:rPr>
              <a:t>الإعلان عن المعلومة المفصح عنها في صحيفتين يوميتين محليتين.</a:t>
            </a:r>
          </a:p>
          <a:p>
            <a:pPr lvl="0" algn="just" rtl="1">
              <a:lnSpc>
                <a:spcPct val="120000"/>
              </a:lnSpc>
              <a:spcBef>
                <a:spcPts val="0"/>
              </a:spcBef>
            </a:pPr>
            <a:r>
              <a:rPr lang="ar-KW" sz="2200" b="1" dirty="0">
                <a:solidFill>
                  <a:schemeClr val="tx2"/>
                </a:solidFill>
              </a:rPr>
              <a:t>نشر المعلومات المفصح عنها من خلال الموقع الإلكتروني للمصدر.</a:t>
            </a:r>
          </a:p>
          <a:p>
            <a:pPr lvl="0" algn="just" rtl="1">
              <a:lnSpc>
                <a:spcPct val="120000"/>
              </a:lnSpc>
              <a:spcBef>
                <a:spcPts val="0"/>
              </a:spcBef>
            </a:pPr>
            <a:r>
              <a:rPr lang="ar-KW" sz="2200" b="1" dirty="0">
                <a:solidFill>
                  <a:schemeClr val="tx2"/>
                </a:solidFill>
              </a:rPr>
              <a:t>مخاطبة الهيئة والبورصة فوراً و دون إبطاء – و قبل بدء جلسة التداول – لدى عودة العمل بالإعلان و بكافة تفاصيل المعلومة الجوهرية.</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059832" y="1412776"/>
            <a:ext cx="561858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367200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97" y="352794"/>
            <a:ext cx="5194919" cy="816574"/>
          </a:xfrm>
        </p:spPr>
        <p:txBody>
          <a:bodyPr>
            <a:noAutofit/>
          </a:bodyPr>
          <a:lstStyle/>
          <a:p>
            <a:pPr lvl="0" algn="justLow" rtl="1" fontAlgn="base">
              <a:spcAft>
                <a:spcPct val="0"/>
              </a:spcAft>
            </a:pPr>
            <a:r>
              <a:rPr lang="ar-KW" sz="3400" b="1" dirty="0" smtClean="0">
                <a:solidFill>
                  <a:schemeClr val="tx2"/>
                </a:solidFill>
                <a:latin typeface="Sakkal Majalla" pitchFamily="2" charset="-78"/>
                <a:cs typeface="+mn-cs"/>
              </a:rPr>
              <a:t>نبذة عن تعليمات الهيئة بشأن الإفصاح عن المعلومات الجوهرية</a:t>
            </a:r>
            <a:endParaRPr lang="en-US" sz="34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33400" y="1556792"/>
            <a:ext cx="8229600" cy="4349080"/>
          </a:xfrm>
        </p:spPr>
        <p:txBody>
          <a:bodyPr>
            <a:normAutofit/>
          </a:bodyPr>
          <a:lstStyle/>
          <a:p>
            <a:pPr marL="0" lvl="0" indent="0" algn="r" rtl="1" fontAlgn="base">
              <a:lnSpc>
                <a:spcPct val="120000"/>
              </a:lnSpc>
              <a:spcBef>
                <a:spcPts val="0"/>
              </a:spcBef>
              <a:buNone/>
            </a:pPr>
            <a:r>
              <a:rPr lang="ar-KW" sz="2400" b="1" u="sng" dirty="0" smtClean="0">
                <a:solidFill>
                  <a:schemeClr val="tx2"/>
                </a:solidFill>
              </a:rPr>
              <a:t>تأجيل الإفصاح عن المعلومات الجوهرية:</a:t>
            </a:r>
            <a:endParaRPr lang="en-US" sz="2400" b="1" u="sng" dirty="0">
              <a:solidFill>
                <a:schemeClr val="tx2"/>
              </a:solidFill>
            </a:endParaRPr>
          </a:p>
          <a:p>
            <a:pPr marL="0" lvl="0" indent="0" algn="just" rtl="1">
              <a:lnSpc>
                <a:spcPct val="120000"/>
              </a:lnSpc>
              <a:spcBef>
                <a:spcPts val="0"/>
              </a:spcBef>
              <a:buNone/>
            </a:pPr>
            <a:r>
              <a:rPr lang="ar-KW" sz="2400" b="1" dirty="0" smtClean="0">
                <a:solidFill>
                  <a:schemeClr val="tx2"/>
                </a:solidFill>
              </a:rPr>
              <a:t>يجوز </a:t>
            </a:r>
            <a:r>
              <a:rPr lang="ar-KW" sz="2400" b="1" dirty="0">
                <a:solidFill>
                  <a:schemeClr val="tx2"/>
                </a:solidFill>
              </a:rPr>
              <a:t>للمصدر بأن يطلب تأجيل الإفصاح عن بعض المعلومات الجوهرية والتي يجب أن تبقى سرية حتى تصل التطورات إلـى مراحلها النهائية ، </a:t>
            </a:r>
            <a:r>
              <a:rPr lang="ar-KW" sz="2400" b="1" dirty="0" smtClean="0">
                <a:solidFill>
                  <a:schemeClr val="tx2"/>
                </a:solidFill>
              </a:rPr>
              <a:t>شريطة التالي:</a:t>
            </a:r>
          </a:p>
          <a:p>
            <a:pPr marL="177800" indent="273050" algn="just" rtl="1">
              <a:lnSpc>
                <a:spcPct val="120000"/>
              </a:lnSpc>
              <a:spcBef>
                <a:spcPts val="0"/>
              </a:spcBef>
            </a:pPr>
            <a:r>
              <a:rPr lang="ar-KW" sz="2400" b="1" dirty="0" smtClean="0">
                <a:solidFill>
                  <a:schemeClr val="tx2"/>
                </a:solidFill>
              </a:rPr>
              <a:t>أن </a:t>
            </a:r>
            <a:r>
              <a:rPr lang="ar-KW" sz="2400" b="1" dirty="0">
                <a:solidFill>
                  <a:schemeClr val="tx2"/>
                </a:solidFill>
              </a:rPr>
              <a:t>يكون غير منطوياً على احتمال تضليل لجمهور </a:t>
            </a:r>
            <a:r>
              <a:rPr lang="ar-KW" sz="2400" b="1" dirty="0" smtClean="0">
                <a:solidFill>
                  <a:schemeClr val="tx2"/>
                </a:solidFill>
              </a:rPr>
              <a:t>المتداوليــن.</a:t>
            </a:r>
          </a:p>
          <a:p>
            <a:pPr marL="177800" indent="273050" algn="just" rtl="1">
              <a:lnSpc>
                <a:spcPct val="120000"/>
              </a:lnSpc>
              <a:spcBef>
                <a:spcPts val="0"/>
              </a:spcBef>
            </a:pPr>
            <a:r>
              <a:rPr lang="ar-KW" sz="2400" dirty="0" smtClean="0">
                <a:solidFill>
                  <a:schemeClr val="tx2"/>
                </a:solidFill>
              </a:rPr>
              <a:t> </a:t>
            </a:r>
            <a:r>
              <a:rPr lang="ar-KW" sz="2400" b="1" dirty="0" smtClean="0">
                <a:solidFill>
                  <a:schemeClr val="tx2"/>
                </a:solidFill>
              </a:rPr>
              <a:t>تقديم طلب التأجيل للهيئة متضمنا كافة التفاصيل المتعلقة بالمعلومة.</a:t>
            </a:r>
          </a:p>
          <a:p>
            <a:pPr marL="177800" indent="273050" algn="just" rtl="1">
              <a:lnSpc>
                <a:spcPct val="120000"/>
              </a:lnSpc>
              <a:spcBef>
                <a:spcPts val="0"/>
              </a:spcBef>
            </a:pPr>
            <a:r>
              <a:rPr lang="ar-KW" sz="2400" b="1" dirty="0" smtClean="0">
                <a:solidFill>
                  <a:schemeClr val="tx2"/>
                </a:solidFill>
              </a:rPr>
              <a:t> تعهد </a:t>
            </a:r>
            <a:r>
              <a:rPr lang="ar-KW" sz="2400" b="1" dirty="0">
                <a:solidFill>
                  <a:schemeClr val="tx2"/>
                </a:solidFill>
              </a:rPr>
              <a:t>المصدر بالحفاظ على السرية التامة</a:t>
            </a:r>
            <a:r>
              <a:rPr lang="ar-KW" sz="2400" dirty="0" smtClean="0">
                <a:solidFill>
                  <a:schemeClr val="tx2"/>
                </a:solidFill>
              </a:rPr>
              <a:t>.</a:t>
            </a:r>
          </a:p>
          <a:p>
            <a:pPr marL="0" indent="0" algn="just" rtl="1">
              <a:lnSpc>
                <a:spcPct val="120000"/>
              </a:lnSpc>
              <a:spcBef>
                <a:spcPts val="0"/>
              </a:spcBef>
              <a:buNone/>
            </a:pPr>
            <a:r>
              <a:rPr lang="ar-KW" sz="2400" dirty="0" smtClean="0">
                <a:solidFill>
                  <a:prstClr val="black"/>
                </a:solidFill>
              </a:rPr>
              <a:t> </a:t>
            </a:r>
            <a:r>
              <a:rPr lang="ar-KW" sz="2400" b="1" dirty="0" smtClean="0">
                <a:solidFill>
                  <a:srgbClr val="FF0000"/>
                </a:solidFill>
              </a:rPr>
              <a:t>ملاحظة: </a:t>
            </a:r>
            <a:r>
              <a:rPr lang="ar-KW" sz="2400" b="1" dirty="0">
                <a:solidFill>
                  <a:schemeClr val="tx2"/>
                </a:solidFill>
              </a:rPr>
              <a:t>يتعين على المصدر الإفصاح فوراً </a:t>
            </a:r>
            <a:r>
              <a:rPr lang="ar-KW" sz="2400" b="1" dirty="0" smtClean="0">
                <a:solidFill>
                  <a:schemeClr val="tx2"/>
                </a:solidFill>
              </a:rPr>
              <a:t> </a:t>
            </a:r>
            <a:r>
              <a:rPr lang="ar-KW" sz="2400" b="1" dirty="0">
                <a:solidFill>
                  <a:schemeClr val="tx2"/>
                </a:solidFill>
              </a:rPr>
              <a:t>في </a:t>
            </a:r>
            <a:r>
              <a:rPr lang="ar-KW" sz="2400" b="1" dirty="0" smtClean="0">
                <a:solidFill>
                  <a:schemeClr val="tx2"/>
                </a:solidFill>
              </a:rPr>
              <a:t>حال :</a:t>
            </a:r>
          </a:p>
          <a:p>
            <a:pPr marL="177800" indent="177800" algn="just" rtl="1">
              <a:lnSpc>
                <a:spcPct val="120000"/>
              </a:lnSpc>
              <a:spcBef>
                <a:spcPts val="0"/>
              </a:spcBef>
            </a:pPr>
            <a:r>
              <a:rPr lang="ar-KW" sz="2400" b="1" dirty="0" smtClean="0">
                <a:solidFill>
                  <a:schemeClr val="tx2"/>
                </a:solidFill>
              </a:rPr>
              <a:t>عدم </a:t>
            </a:r>
            <a:r>
              <a:rPr lang="ar-KW" sz="2400" b="1" dirty="0">
                <a:solidFill>
                  <a:schemeClr val="tx2"/>
                </a:solidFill>
              </a:rPr>
              <a:t>موافقة الهيئة على طلب تأجيل </a:t>
            </a:r>
            <a:r>
              <a:rPr lang="ar-KW" sz="2400" b="1" dirty="0" smtClean="0">
                <a:solidFill>
                  <a:schemeClr val="tx2"/>
                </a:solidFill>
              </a:rPr>
              <a:t>الإفصاح.</a:t>
            </a:r>
          </a:p>
          <a:p>
            <a:pPr marL="177800" indent="177800" algn="just" rtl="1">
              <a:lnSpc>
                <a:spcPct val="120000"/>
              </a:lnSpc>
              <a:spcBef>
                <a:spcPts val="0"/>
              </a:spcBef>
            </a:pPr>
            <a:r>
              <a:rPr lang="ar-KW" sz="2400" b="1" dirty="0" smtClean="0">
                <a:solidFill>
                  <a:schemeClr val="tx2"/>
                </a:solidFill>
              </a:rPr>
              <a:t>وجود </a:t>
            </a:r>
            <a:r>
              <a:rPr lang="ar-KW" sz="2400" b="1" dirty="0">
                <a:solidFill>
                  <a:schemeClr val="tx2"/>
                </a:solidFill>
              </a:rPr>
              <a:t>حركة تداول غير اعتيادي على الورقة المالية </a:t>
            </a:r>
            <a:r>
              <a:rPr lang="ar-KW" sz="2400" b="1" dirty="0" smtClean="0">
                <a:solidFill>
                  <a:schemeClr val="tx2"/>
                </a:solidFill>
              </a:rPr>
              <a:t>للمصدر.</a:t>
            </a:r>
            <a:endParaRPr lang="ar-KW" sz="2400" b="1"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275856" y="1340768"/>
            <a:ext cx="540256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3616200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3888" y="260648"/>
            <a:ext cx="5300860" cy="1080120"/>
          </a:xfrm>
        </p:spPr>
        <p:txBody>
          <a:bodyPr>
            <a:normAutofit fontScale="90000"/>
          </a:bodyPr>
          <a:lstStyle/>
          <a:p>
            <a:pPr algn="just" rtl="1" fontAlgn="base">
              <a:spcAft>
                <a:spcPct val="0"/>
              </a:spcAft>
            </a:pPr>
            <a:r>
              <a:rPr lang="ar-KW" sz="3600" b="1" dirty="0" smtClean="0">
                <a:solidFill>
                  <a:schemeClr val="tx2"/>
                </a:solidFill>
                <a:latin typeface="Sakkal Majalla" pitchFamily="2" charset="-78"/>
                <a:cs typeface="mohammad bold art 1" pitchFamily="2" charset="-78"/>
              </a:rPr>
              <a:t/>
            </a:r>
            <a:br>
              <a:rPr lang="ar-KW" sz="3600" b="1" dirty="0" smtClean="0">
                <a:solidFill>
                  <a:schemeClr val="tx2"/>
                </a:solidFill>
                <a:latin typeface="Sakkal Majalla" pitchFamily="2" charset="-78"/>
                <a:cs typeface="mohammad bold art 1" pitchFamily="2" charset="-78"/>
              </a:rPr>
            </a:br>
            <a:r>
              <a:rPr lang="ar-KW" sz="3800" b="1" dirty="0">
                <a:solidFill>
                  <a:schemeClr val="tx2"/>
                </a:solidFill>
                <a:latin typeface="Sakkal Majalla" pitchFamily="2" charset="-78"/>
                <a:cs typeface="+mn-cs"/>
              </a:rPr>
              <a:t>نبذة عن تعليمات الهيئة بشأن الإفصاح عن المعلومات الجوهرية</a:t>
            </a:r>
            <a:endParaRPr lang="en-US" sz="3800" b="1" dirty="0">
              <a:solidFill>
                <a:schemeClr val="tx2"/>
              </a:solidFill>
              <a:latin typeface="Sakkal Majalla" pitchFamily="2" charset="-78"/>
              <a:cs typeface="+mn-cs"/>
            </a:endParaRPr>
          </a:p>
        </p:txBody>
      </p:sp>
      <p:sp>
        <p:nvSpPr>
          <p:cNvPr id="3" name="Content Placeholder 2"/>
          <p:cNvSpPr>
            <a:spLocks noGrp="1"/>
          </p:cNvSpPr>
          <p:nvPr>
            <p:ph idx="1"/>
          </p:nvPr>
        </p:nvSpPr>
        <p:spPr>
          <a:xfrm>
            <a:off x="533400" y="1844824"/>
            <a:ext cx="8229600" cy="3816424"/>
          </a:xfrm>
        </p:spPr>
        <p:txBody>
          <a:bodyPr>
            <a:normAutofit/>
          </a:bodyPr>
          <a:lstStyle/>
          <a:p>
            <a:pPr marL="0" lvl="0" indent="0" algn="justLow" rtl="1" fontAlgn="base">
              <a:spcBef>
                <a:spcPct val="0"/>
              </a:spcBef>
              <a:spcAft>
                <a:spcPts val="600"/>
              </a:spcAft>
              <a:buNone/>
            </a:pPr>
            <a:r>
              <a:rPr lang="ar-KW" sz="2400" b="1" u="sng" dirty="0" smtClean="0">
                <a:solidFill>
                  <a:schemeClr val="tx2"/>
                </a:solidFill>
              </a:rPr>
              <a:t>التعامل مع الشائعات والأخبار:</a:t>
            </a:r>
            <a:endParaRPr lang="en-US" sz="2400" b="1" u="sng" dirty="0">
              <a:solidFill>
                <a:schemeClr val="tx2"/>
              </a:solidFill>
            </a:endParaRPr>
          </a:p>
          <a:p>
            <a:pPr marL="0" lvl="0" indent="0" algn="justLow" rtl="1">
              <a:lnSpc>
                <a:spcPct val="150000"/>
              </a:lnSpc>
              <a:buNone/>
            </a:pPr>
            <a:r>
              <a:rPr lang="ar-KW" sz="2400" b="1" dirty="0" smtClean="0">
                <a:solidFill>
                  <a:prstClr val="black"/>
                </a:solidFill>
              </a:rPr>
              <a:t>عند وجود أخبار </a:t>
            </a:r>
            <a:r>
              <a:rPr lang="ar-KW" sz="2400" b="1" dirty="0">
                <a:solidFill>
                  <a:prstClr val="black"/>
                </a:solidFill>
              </a:rPr>
              <a:t>، </a:t>
            </a:r>
            <a:r>
              <a:rPr lang="ar-KW" sz="2400" b="1" dirty="0" smtClean="0">
                <a:solidFill>
                  <a:prstClr val="black"/>
                </a:solidFill>
              </a:rPr>
              <a:t>أو تكهنات </a:t>
            </a:r>
            <a:r>
              <a:rPr lang="ar-KW" sz="2400" b="1" dirty="0">
                <a:solidFill>
                  <a:prstClr val="black"/>
                </a:solidFill>
              </a:rPr>
              <a:t>، أو معلومات متداولة بشأن المُصْدِرْ </a:t>
            </a:r>
            <a:r>
              <a:rPr lang="ar-KW" sz="2400" b="1" dirty="0" smtClean="0">
                <a:solidFill>
                  <a:prstClr val="black"/>
                </a:solidFill>
              </a:rPr>
              <a:t>فإنه </a:t>
            </a:r>
            <a:r>
              <a:rPr lang="ar-KW" sz="2400" b="1" dirty="0">
                <a:solidFill>
                  <a:prstClr val="black"/>
                </a:solidFill>
              </a:rPr>
              <a:t>يجب أن يتم التعقيب عليها من قبل المصدر </a:t>
            </a:r>
            <a:r>
              <a:rPr lang="ar-KW" sz="2400" b="1" dirty="0">
                <a:solidFill>
                  <a:srgbClr val="1F497D"/>
                </a:solidFill>
              </a:rPr>
              <a:t>بإيضاحها أو تأكيدها أو نفيها فوراً دون إبطاء بغض النظر عما إذا كانت صحيحة </a:t>
            </a:r>
            <a:r>
              <a:rPr lang="ar-KW" sz="2400" b="1" dirty="0" smtClean="0">
                <a:solidFill>
                  <a:srgbClr val="1F497D"/>
                </a:solidFill>
              </a:rPr>
              <a:t>أم لا.</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131840" y="1556792"/>
            <a:ext cx="562473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16" y="40954"/>
            <a:ext cx="3285372" cy="1083790"/>
          </a:xfrm>
          <a:prstGeom prst="rect">
            <a:avLst/>
          </a:prstGeom>
        </p:spPr>
      </p:pic>
    </p:spTree>
    <p:extLst>
      <p:ext uri="{BB962C8B-B14F-4D97-AF65-F5344CB8AC3E}">
        <p14:creationId xmlns:p14="http://schemas.microsoft.com/office/powerpoint/2010/main" val="751612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TotalTime>
  <Words>1497</Words>
  <Application>Microsoft Office PowerPoint</Application>
  <PresentationFormat>On-screen Show (4:3)</PresentationFormat>
  <Paragraphs>162</Paragraphs>
  <Slides>19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microsoft sans serif</vt:lpstr>
      <vt:lpstr>mohammad bold art 1</vt:lpstr>
      <vt:lpstr>Sakkal Majalla</vt:lpstr>
      <vt:lpstr>Times New Roman</vt:lpstr>
      <vt:lpstr>Office Theme</vt:lpstr>
      <vt:lpstr>ورشة عمل </vt:lpstr>
      <vt:lpstr>مقدمــــــــة</vt:lpstr>
      <vt:lpstr>جدول أعمال الورشة</vt:lpstr>
      <vt:lpstr>أهداف تعليمات الإفصاح عن المعلومات الجوهرية</vt:lpstr>
      <vt:lpstr>نبذة عن تعليمات الهيئة بشأن الإفصاح عن المعلومات الجوهرية</vt:lpstr>
      <vt:lpstr>نبذة عن تعليمات الهيئة بشأن الإفصاح عن المعلومات الجوهرية</vt:lpstr>
      <vt:lpstr>نبذة عن تعليمات الهيئة بشأن الإفصاح عن المعلومات الجوهرية</vt:lpstr>
      <vt:lpstr>نبذة عن تعليمات الهيئة بشأن الإفصاح عن المعلومات الجوهرية</vt:lpstr>
      <vt:lpstr> نبذة عن تعليمات الهيئة بشأن الإفصاح عن المعلومات الجوهرية</vt:lpstr>
      <vt:lpstr>نبذة عن تعليمات الهيئة بشأن الإفصاح عن المعلومات الجوهرية</vt:lpstr>
      <vt:lpstr>نبذة عن تعليمات الهيئة بشأن الإفصاح عن المعلومات الجوهرية</vt:lpstr>
      <vt:lpstr>نبذة عن تعليمات الهيئة بشأن الإفصاح عن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أمثلة عن كيفية التعامل مع  المعلومات الجوهرية</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Jameela Dabdoub</cp:lastModifiedBy>
  <cp:revision>99</cp:revision>
  <cp:lastPrinted>2015-04-23T07:03:15Z</cp:lastPrinted>
  <dcterms:created xsi:type="dcterms:W3CDTF">2014-09-25T11:33:14Z</dcterms:created>
  <dcterms:modified xsi:type="dcterms:W3CDTF">2015-04-23T07:18:06Z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62245252-12b5-4f19-a37d-698c2a35f338</vt:lpwstr>
  </property>
  <property fmtid="{D5CDD505-2E9C-101B-9397-08002B2CF9AE}" pid="3" name="CMAClassification">
    <vt:lpwstr>Internal</vt:lpwstr>
  </property>
</Properties>
</file>